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86" r:id="rId1"/>
    <p:sldMasterId id="2147483689" r:id="rId2"/>
    <p:sldMasterId id="2147483713" r:id="rId3"/>
  </p:sldMasterIdLst>
  <p:notesMasterIdLst>
    <p:notesMasterId r:id="rId38"/>
  </p:notesMasterIdLst>
  <p:sldIdLst>
    <p:sldId id="313" r:id="rId4"/>
    <p:sldId id="350" r:id="rId5"/>
    <p:sldId id="351" r:id="rId6"/>
    <p:sldId id="353" r:id="rId7"/>
    <p:sldId id="352" r:id="rId8"/>
    <p:sldId id="354" r:id="rId9"/>
    <p:sldId id="355" r:id="rId10"/>
    <p:sldId id="356" r:id="rId11"/>
    <p:sldId id="392" r:id="rId12"/>
    <p:sldId id="395" r:id="rId13"/>
    <p:sldId id="398" r:id="rId14"/>
    <p:sldId id="397" r:id="rId15"/>
    <p:sldId id="358" r:id="rId16"/>
    <p:sldId id="295" r:id="rId17"/>
    <p:sldId id="414" r:id="rId18"/>
    <p:sldId id="297" r:id="rId19"/>
    <p:sldId id="312" r:id="rId20"/>
    <p:sldId id="365" r:id="rId21"/>
    <p:sldId id="317" r:id="rId22"/>
    <p:sldId id="330" r:id="rId23"/>
    <p:sldId id="359" r:id="rId24"/>
    <p:sldId id="408" r:id="rId25"/>
    <p:sldId id="409" r:id="rId26"/>
    <p:sldId id="407" r:id="rId27"/>
    <p:sldId id="412" r:id="rId28"/>
    <p:sldId id="413" r:id="rId29"/>
    <p:sldId id="361" r:id="rId30"/>
    <p:sldId id="360" r:id="rId31"/>
    <p:sldId id="402" r:id="rId32"/>
    <p:sldId id="401" r:id="rId33"/>
    <p:sldId id="410" r:id="rId34"/>
    <p:sldId id="411" r:id="rId35"/>
    <p:sldId id="316" r:id="rId36"/>
    <p:sldId id="415" r:id="rId37"/>
  </p:sldIdLst>
  <p:sldSz cx="12192000" cy="6858000"/>
  <p:notesSz cx="7010400"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6"/>
    <a:srgbClr val="203864"/>
    <a:srgbClr val="FF0000"/>
    <a:srgbClr val="FFC000"/>
    <a:srgbClr val="1F77B4"/>
    <a:srgbClr val="1F77B5"/>
    <a:srgbClr val="5B9BD5"/>
    <a:srgbClr val="FFB802"/>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2D32122-7540-4DED-B4C6-10293E0B8CA5}">
  <a:tblStyle styleId="{D2D32122-7540-4DED-B4C6-10293E0B8CA5}"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6E6"/>
          </a:solidFill>
        </a:fill>
      </a:tcStyle>
    </a:wholeTbl>
    <a:band1H>
      <a:tcTxStyle b="off" i="off"/>
      <a:tcStyle>
        <a:tcBdr/>
        <a:fill>
          <a:solidFill>
            <a:srgbClr val="CACACA"/>
          </a:solidFill>
        </a:fill>
      </a:tcStyle>
    </a:band1H>
    <a:band2H>
      <a:tcTxStyle b="off" i="off"/>
      <a:tcStyle>
        <a:tcBdr/>
      </a:tcStyle>
    </a:band2H>
    <a:band1V>
      <a:tcTxStyle b="off" i="off"/>
      <a:tcStyle>
        <a:tcBdr/>
        <a:fill>
          <a:solidFill>
            <a:srgbClr val="CACACA"/>
          </a:solidFill>
        </a:fill>
      </a:tcStyle>
    </a:band1V>
    <a:band2V>
      <a:tcTxStyle b="off" i="off"/>
      <a:tcStyle>
        <a:tcBdr/>
      </a:tcStyle>
    </a:band2V>
    <a:lastCol>
      <a:tcTxStyle b="on" i="off">
        <a:font>
          <a:latin typeface="Arial"/>
          <a:ea typeface="Arial"/>
          <a:cs typeface="Arial"/>
        </a:font>
        <a:schemeClr val="lt1"/>
      </a:tcTxStyle>
      <a:tcStyle>
        <a:tcBdr/>
        <a:fill>
          <a:solidFill>
            <a:schemeClr val="dk1"/>
          </a:solidFill>
        </a:fill>
      </a:tcStyle>
    </a:lastCol>
    <a:firstCol>
      <a:tcTxStyle b="on" i="off">
        <a:font>
          <a:latin typeface="Arial"/>
          <a:ea typeface="Arial"/>
          <a:cs typeface="Arial"/>
        </a:font>
        <a:schemeClr val="lt1"/>
      </a:tcTxStyle>
      <a:tcStyle>
        <a:tcBdr/>
        <a:fill>
          <a:solidFill>
            <a:schemeClr val="dk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dk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dk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746" autoAdjust="0"/>
    <p:restoredTop sz="96208" autoAdjust="0"/>
  </p:normalViewPr>
  <p:slideViewPr>
    <p:cSldViewPr snapToGrid="0">
      <p:cViewPr varScale="1">
        <p:scale>
          <a:sx n="128" d="100"/>
          <a:sy n="128" d="100"/>
        </p:scale>
        <p:origin x="280" y="176"/>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1" y="0"/>
            <a:ext cx="3037840" cy="464820"/>
          </a:xfrm>
          <a:prstGeom prst="rect">
            <a:avLst/>
          </a:prstGeom>
          <a:noFill/>
          <a:ln>
            <a:noFill/>
          </a:ln>
        </p:spPr>
        <p:txBody>
          <a:bodyPr spcFirstLastPara="1" wrap="square" lIns="92425" tIns="46200" rIns="92425" bIns="462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4" name="Google Shape;4;n"/>
          <p:cNvSpPr txBox="1">
            <a:spLocks noGrp="1"/>
          </p:cNvSpPr>
          <p:nvPr>
            <p:ph type="dt" idx="10"/>
          </p:nvPr>
        </p:nvSpPr>
        <p:spPr>
          <a:xfrm>
            <a:off x="3970939" y="0"/>
            <a:ext cx="3037840" cy="464820"/>
          </a:xfrm>
          <a:prstGeom prst="rect">
            <a:avLst/>
          </a:prstGeom>
          <a:noFill/>
          <a:ln>
            <a:noFill/>
          </a:ln>
        </p:spPr>
        <p:txBody>
          <a:bodyPr spcFirstLastPara="1" wrap="square" lIns="92425" tIns="46200" rIns="92425" bIns="462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5" name="Google Shape;5;n"/>
          <p:cNvSpPr>
            <a:spLocks noGrp="1" noRot="1" noChangeAspect="1"/>
          </p:cNvSpPr>
          <p:nvPr>
            <p:ph type="sldImg" idx="3"/>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041" y="4415790"/>
            <a:ext cx="5608320" cy="4183380"/>
          </a:xfrm>
          <a:prstGeom prst="rect">
            <a:avLst/>
          </a:prstGeom>
          <a:noFill/>
          <a:ln>
            <a:noFill/>
          </a:ln>
        </p:spPr>
        <p:txBody>
          <a:bodyPr spcFirstLastPara="1" wrap="square" lIns="92425" tIns="46200" rIns="92425" bIns="462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1" y="8829967"/>
            <a:ext cx="3037840" cy="464820"/>
          </a:xfrm>
          <a:prstGeom prst="rect">
            <a:avLst/>
          </a:prstGeom>
          <a:noFill/>
          <a:ln>
            <a:noFill/>
          </a:ln>
        </p:spPr>
        <p:txBody>
          <a:bodyPr spcFirstLastPara="1" wrap="square" lIns="92425" tIns="46200" rIns="92425" bIns="462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 name="Google Shape;8;n"/>
          <p:cNvSpPr txBox="1">
            <a:spLocks noGrp="1"/>
          </p:cNvSpPr>
          <p:nvPr>
            <p:ph type="sldNum" idx="12"/>
          </p:nvPr>
        </p:nvSpPr>
        <p:spPr>
          <a:xfrm>
            <a:off x="3970939" y="8829967"/>
            <a:ext cx="3037840" cy="464820"/>
          </a:xfrm>
          <a:prstGeom prst="rect">
            <a:avLst/>
          </a:prstGeom>
          <a:noFill/>
          <a:ln>
            <a:noFill/>
          </a:ln>
        </p:spPr>
        <p:txBody>
          <a:bodyPr spcFirstLastPara="1" wrap="square" lIns="92425" tIns="46200" rIns="92425" bIns="462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8427899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5285e9881e_17_85: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g5285e9881e_17_85:notes"/>
          <p:cNvSpPr txBox="1">
            <a:spLocks noGrp="1"/>
          </p:cNvSpPr>
          <p:nvPr>
            <p:ph type="body" idx="1"/>
          </p:nvPr>
        </p:nvSpPr>
        <p:spPr>
          <a:xfrm>
            <a:off x="701041" y="4415790"/>
            <a:ext cx="5608200" cy="4183500"/>
          </a:xfrm>
          <a:prstGeom prst="rect">
            <a:avLst/>
          </a:prstGeom>
          <a:noFill/>
          <a:ln>
            <a:noFill/>
          </a:ln>
        </p:spPr>
        <p:txBody>
          <a:bodyPr spcFirstLastPara="1" wrap="square" lIns="92425" tIns="46200" rIns="92425" bIns="46200" anchor="t" anchorCtr="0">
            <a:noAutofit/>
          </a:bodyPr>
          <a:lstStyle/>
          <a:p>
            <a:pPr marL="0" marR="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263" name="Google Shape;263;g5285e9881e_17_85:notes"/>
          <p:cNvSpPr txBox="1">
            <a:spLocks noGrp="1"/>
          </p:cNvSpPr>
          <p:nvPr>
            <p:ph type="sldNum" idx="12"/>
          </p:nvPr>
        </p:nvSpPr>
        <p:spPr>
          <a:xfrm>
            <a:off x="3970939" y="8829967"/>
            <a:ext cx="3037800" cy="464700"/>
          </a:xfrm>
          <a:prstGeom prst="rect">
            <a:avLst/>
          </a:prstGeom>
          <a:noFill/>
          <a:ln>
            <a:noFill/>
          </a:ln>
        </p:spPr>
        <p:txBody>
          <a:bodyPr spcFirstLastPara="1" wrap="square" lIns="92425" tIns="46200" rIns="92425" bIns="462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a:t>
            </a:fld>
            <a:endParaRPr kumimoji="0" sz="1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3877053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5285e9881e_17_85: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g5285e9881e_17_85:notes"/>
          <p:cNvSpPr txBox="1">
            <a:spLocks noGrp="1"/>
          </p:cNvSpPr>
          <p:nvPr>
            <p:ph type="body" idx="1"/>
          </p:nvPr>
        </p:nvSpPr>
        <p:spPr>
          <a:xfrm>
            <a:off x="701041" y="4415790"/>
            <a:ext cx="5608200" cy="4183500"/>
          </a:xfrm>
          <a:prstGeom prst="rect">
            <a:avLst/>
          </a:prstGeom>
          <a:noFill/>
          <a:ln>
            <a:noFill/>
          </a:ln>
        </p:spPr>
        <p:txBody>
          <a:bodyPr spcFirstLastPara="1" wrap="square" lIns="92425" tIns="46200" rIns="92425" bIns="46200" anchor="t" anchorCtr="0">
            <a:noAutofit/>
          </a:bodyPr>
          <a:lstStyle/>
          <a:p>
            <a:r>
              <a:rPr lang="en-US" sz="1200" b="0" i="0" u="none" strike="noStrike" cap="none" dirty="0">
                <a:solidFill>
                  <a:schemeClr val="dk1"/>
                </a:solidFill>
                <a:effectLst/>
                <a:latin typeface="Calibri"/>
                <a:ea typeface="Calibri"/>
                <a:cs typeface="Calibri"/>
                <a:sym typeface="Calibri"/>
              </a:rPr>
              <a:t>\color{red}\</a:t>
            </a:r>
            <a:r>
              <a:rPr lang="en-US" sz="1200" b="0" i="0" u="none" strike="noStrike" cap="none" dirty="0" err="1">
                <a:solidFill>
                  <a:schemeClr val="dk1"/>
                </a:solidFill>
                <a:effectLst/>
                <a:latin typeface="Calibri"/>
                <a:ea typeface="Calibri"/>
                <a:cs typeface="Calibri"/>
                <a:sym typeface="Calibri"/>
              </a:rPr>
              <a:t>frac</a:t>
            </a:r>
            <a:r>
              <a:rPr lang="en-US" sz="1200" b="0" i="0" u="none" strike="noStrike" cap="none" dirty="0">
                <a:solidFill>
                  <a:schemeClr val="dk1"/>
                </a:solidFill>
                <a:effectLst/>
                <a:latin typeface="Calibri"/>
                <a:ea typeface="Calibri"/>
                <a:cs typeface="Calibri"/>
                <a:sym typeface="Calibri"/>
              </a:rPr>
              <a:t>{d^2L}{dx^2}=\</a:t>
            </a:r>
            <a:r>
              <a:rPr lang="en-US" sz="1200" b="0" i="0" u="none" strike="noStrike" cap="none" dirty="0" err="1">
                <a:solidFill>
                  <a:schemeClr val="dk1"/>
                </a:solidFill>
                <a:effectLst/>
                <a:latin typeface="Calibri"/>
                <a:ea typeface="Calibri"/>
                <a:cs typeface="Calibri"/>
                <a:sym typeface="Calibri"/>
              </a:rPr>
              <a:t>frac</a:t>
            </a:r>
            <a:r>
              <a:rPr lang="en-US" sz="1200" b="0" i="0" u="none" strike="noStrike" cap="none" dirty="0">
                <a:solidFill>
                  <a:schemeClr val="dk1"/>
                </a:solidFill>
                <a:effectLst/>
                <a:latin typeface="Calibri"/>
                <a:ea typeface="Calibri"/>
                <a:cs typeface="Calibri"/>
                <a:sym typeface="Calibri"/>
              </a:rPr>
              <a:t>{d^2L}{dz^2}\</a:t>
            </a:r>
            <a:r>
              <a:rPr lang="en-US" sz="1200" b="0" i="0" u="none" strike="noStrike" cap="none" dirty="0" err="1">
                <a:solidFill>
                  <a:schemeClr val="dk1"/>
                </a:solidFill>
                <a:effectLst/>
                <a:latin typeface="Calibri"/>
                <a:ea typeface="Calibri"/>
                <a:cs typeface="Calibri"/>
                <a:sym typeface="Calibri"/>
              </a:rPr>
              <a:t>frac</a:t>
            </a:r>
            <a:r>
              <a:rPr lang="en-US" sz="1200" b="0" i="0" u="none" strike="noStrike" cap="none" dirty="0">
                <a:solidFill>
                  <a:schemeClr val="dk1"/>
                </a:solidFill>
                <a:effectLst/>
                <a:latin typeface="Calibri"/>
                <a:ea typeface="Calibri"/>
                <a:cs typeface="Calibri"/>
                <a:sym typeface="Calibri"/>
              </a:rPr>
              <a:t>{</a:t>
            </a:r>
            <a:r>
              <a:rPr lang="en-US" sz="1200" b="0" i="0" u="none" strike="noStrike" cap="none" dirty="0" err="1">
                <a:solidFill>
                  <a:schemeClr val="dk1"/>
                </a:solidFill>
                <a:effectLst/>
                <a:latin typeface="Calibri"/>
                <a:ea typeface="Calibri"/>
                <a:cs typeface="Calibri"/>
                <a:sym typeface="Calibri"/>
              </a:rPr>
              <a:t>dz</a:t>
            </a:r>
            <a:r>
              <a:rPr lang="en-US" sz="1200" b="0" i="0" u="none" strike="noStrike" cap="none" dirty="0">
                <a:solidFill>
                  <a:schemeClr val="dk1"/>
                </a:solidFill>
                <a:effectLst/>
                <a:latin typeface="Calibri"/>
                <a:ea typeface="Calibri"/>
                <a:cs typeface="Calibri"/>
                <a:sym typeface="Calibri"/>
              </a:rPr>
              <a:t>}{dx}\</a:t>
            </a:r>
            <a:r>
              <a:rPr lang="en-US" sz="1200" b="0" i="0" u="none" strike="noStrike" cap="none" dirty="0" err="1">
                <a:solidFill>
                  <a:schemeClr val="dk1"/>
                </a:solidFill>
                <a:effectLst/>
                <a:latin typeface="Calibri"/>
                <a:ea typeface="Calibri"/>
                <a:cs typeface="Calibri"/>
                <a:sym typeface="Calibri"/>
              </a:rPr>
              <a:t>frac</a:t>
            </a:r>
            <a:r>
              <a:rPr lang="en-US" sz="1200" b="0" i="0" u="none" strike="noStrike" cap="none" dirty="0">
                <a:solidFill>
                  <a:schemeClr val="dk1"/>
                </a:solidFill>
                <a:effectLst/>
                <a:latin typeface="Calibri"/>
                <a:ea typeface="Calibri"/>
                <a:cs typeface="Calibri"/>
                <a:sym typeface="Calibri"/>
              </a:rPr>
              <a:t>{</a:t>
            </a:r>
            <a:r>
              <a:rPr lang="en-US" sz="1200" b="0" i="0" u="none" strike="noStrike" cap="none" dirty="0" err="1">
                <a:solidFill>
                  <a:schemeClr val="dk1"/>
                </a:solidFill>
                <a:effectLst/>
                <a:latin typeface="Calibri"/>
                <a:ea typeface="Calibri"/>
                <a:cs typeface="Calibri"/>
                <a:sym typeface="Calibri"/>
              </a:rPr>
              <a:t>dz</a:t>
            </a:r>
            <a:r>
              <a:rPr lang="en-US" sz="1200" b="0" i="0" u="none" strike="noStrike" cap="none" dirty="0">
                <a:solidFill>
                  <a:schemeClr val="dk1"/>
                </a:solidFill>
                <a:effectLst/>
                <a:latin typeface="Calibri"/>
                <a:ea typeface="Calibri"/>
                <a:cs typeface="Calibri"/>
                <a:sym typeface="Calibri"/>
              </a:rPr>
              <a:t>}{dx}^T + \</a:t>
            </a:r>
            <a:r>
              <a:rPr lang="en-US" sz="1200" b="0" i="0" u="none" strike="noStrike" cap="none" dirty="0" err="1">
                <a:solidFill>
                  <a:schemeClr val="dk1"/>
                </a:solidFill>
                <a:effectLst/>
                <a:latin typeface="Calibri"/>
                <a:ea typeface="Calibri"/>
                <a:cs typeface="Calibri"/>
                <a:sym typeface="Calibri"/>
              </a:rPr>
              <a:t>frac</a:t>
            </a:r>
            <a:r>
              <a:rPr lang="en-US" sz="1200" b="0" i="0" u="none" strike="noStrike" cap="none" dirty="0">
                <a:solidFill>
                  <a:schemeClr val="dk1"/>
                </a:solidFill>
                <a:effectLst/>
                <a:latin typeface="Calibri"/>
                <a:ea typeface="Calibri"/>
                <a:cs typeface="Calibri"/>
                <a:sym typeface="Calibri"/>
              </a:rPr>
              <a:t>{</a:t>
            </a:r>
            <a:r>
              <a:rPr lang="en-US" sz="1200" b="0" i="0" u="none" strike="noStrike" cap="none" dirty="0" err="1">
                <a:solidFill>
                  <a:schemeClr val="dk1"/>
                </a:solidFill>
                <a:effectLst/>
                <a:latin typeface="Calibri"/>
                <a:ea typeface="Calibri"/>
                <a:cs typeface="Calibri"/>
                <a:sym typeface="Calibri"/>
              </a:rPr>
              <a:t>dL</a:t>
            </a:r>
            <a:r>
              <a:rPr lang="en-US" sz="1200" b="0" i="0" u="none" strike="noStrike" cap="none" dirty="0">
                <a:solidFill>
                  <a:schemeClr val="dk1"/>
                </a:solidFill>
                <a:effectLst/>
                <a:latin typeface="Calibri"/>
                <a:ea typeface="Calibri"/>
                <a:cs typeface="Calibri"/>
                <a:sym typeface="Calibri"/>
              </a:rPr>
              <a:t>}{</a:t>
            </a:r>
            <a:r>
              <a:rPr lang="en-US" sz="1200" b="0" i="0" u="none" strike="noStrike" cap="none" dirty="0" err="1">
                <a:solidFill>
                  <a:schemeClr val="dk1"/>
                </a:solidFill>
                <a:effectLst/>
                <a:latin typeface="Calibri"/>
                <a:ea typeface="Calibri"/>
                <a:cs typeface="Calibri"/>
                <a:sym typeface="Calibri"/>
              </a:rPr>
              <a:t>dz</a:t>
            </a:r>
            <a:r>
              <a:rPr lang="en-US" sz="1200" b="0" i="0" u="none" strike="noStrike" cap="none" dirty="0">
                <a:solidFill>
                  <a:schemeClr val="dk1"/>
                </a:solidFill>
                <a:effectLst/>
                <a:latin typeface="Calibri"/>
                <a:ea typeface="Calibri"/>
                <a:cs typeface="Calibri"/>
                <a:sym typeface="Calibri"/>
              </a:rPr>
              <a:t>}\</a:t>
            </a:r>
            <a:r>
              <a:rPr lang="en-US" sz="1200" b="0" i="0" u="none" strike="noStrike" cap="none" dirty="0" err="1">
                <a:solidFill>
                  <a:schemeClr val="dk1"/>
                </a:solidFill>
                <a:effectLst/>
                <a:latin typeface="Calibri"/>
                <a:ea typeface="Calibri"/>
                <a:cs typeface="Calibri"/>
                <a:sym typeface="Calibri"/>
              </a:rPr>
              <a:t>frac</a:t>
            </a:r>
            <a:r>
              <a:rPr lang="en-US" sz="1200" b="0" i="0" u="none" strike="noStrike" cap="none" dirty="0">
                <a:solidFill>
                  <a:schemeClr val="dk1"/>
                </a:solidFill>
                <a:effectLst/>
                <a:latin typeface="Calibri"/>
                <a:ea typeface="Calibri"/>
                <a:cs typeface="Calibri"/>
                <a:sym typeface="Calibri"/>
              </a:rPr>
              <a:t>{d^2z}{dx^2}</a:t>
            </a:r>
          </a:p>
          <a:p>
            <a:br>
              <a:rPr lang="en-US" sz="1200" b="0" i="0" u="none" strike="noStrike" cap="none" dirty="0">
                <a:solidFill>
                  <a:schemeClr val="dk1"/>
                </a:solidFill>
                <a:effectLst/>
                <a:latin typeface="Calibri"/>
                <a:ea typeface="Calibri"/>
                <a:cs typeface="Calibri"/>
                <a:sym typeface="Calibri"/>
              </a:rPr>
            </a:br>
            <a:endParaRPr lang="en-US" sz="1200" b="0" i="0" u="none" strike="noStrike" cap="none" dirty="0">
              <a:solidFill>
                <a:schemeClr val="dk1"/>
              </a:solidFill>
              <a:effectLst/>
              <a:latin typeface="Calibri"/>
              <a:ea typeface="Calibri"/>
              <a:cs typeface="Calibri"/>
              <a:sym typeface="Calibri"/>
            </a:endParaRPr>
          </a:p>
        </p:txBody>
      </p:sp>
      <p:sp>
        <p:nvSpPr>
          <p:cNvPr id="263" name="Google Shape;263;g5285e9881e_17_85:notes"/>
          <p:cNvSpPr txBox="1">
            <a:spLocks noGrp="1"/>
          </p:cNvSpPr>
          <p:nvPr>
            <p:ph type="sldNum" idx="12"/>
          </p:nvPr>
        </p:nvSpPr>
        <p:spPr>
          <a:xfrm>
            <a:off x="3970939" y="8829967"/>
            <a:ext cx="3037800" cy="464700"/>
          </a:xfrm>
          <a:prstGeom prst="rect">
            <a:avLst/>
          </a:prstGeom>
          <a:noFill/>
          <a:ln>
            <a:noFill/>
          </a:ln>
        </p:spPr>
        <p:txBody>
          <a:bodyPr spcFirstLastPara="1" wrap="square" lIns="92425" tIns="46200" rIns="92425" bIns="462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10</a:t>
            </a:fld>
            <a:endParaRPr kumimoji="0" sz="1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033425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5285e9881e_17_85: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g5285e9881e_17_85:notes"/>
          <p:cNvSpPr txBox="1">
            <a:spLocks noGrp="1"/>
          </p:cNvSpPr>
          <p:nvPr>
            <p:ph type="body" idx="1"/>
          </p:nvPr>
        </p:nvSpPr>
        <p:spPr>
          <a:xfrm>
            <a:off x="701041" y="4415790"/>
            <a:ext cx="5608200" cy="4183500"/>
          </a:xfrm>
          <a:prstGeom prst="rect">
            <a:avLst/>
          </a:prstGeom>
          <a:noFill/>
          <a:ln>
            <a:noFill/>
          </a:ln>
        </p:spPr>
        <p:txBody>
          <a:bodyPr spcFirstLastPara="1" wrap="square" lIns="92425" tIns="46200" rIns="92425" bIns="46200" anchor="t" anchorCtr="0">
            <a:noAutofit/>
          </a:bodyPr>
          <a:lstStyle/>
          <a:p>
            <a:pPr marL="0" marR="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263" name="Google Shape;263;g5285e9881e_17_85:notes"/>
          <p:cNvSpPr txBox="1">
            <a:spLocks noGrp="1"/>
          </p:cNvSpPr>
          <p:nvPr>
            <p:ph type="sldNum" idx="12"/>
          </p:nvPr>
        </p:nvSpPr>
        <p:spPr>
          <a:xfrm>
            <a:off x="3970939" y="8829967"/>
            <a:ext cx="3037800" cy="464700"/>
          </a:xfrm>
          <a:prstGeom prst="rect">
            <a:avLst/>
          </a:prstGeom>
          <a:noFill/>
          <a:ln>
            <a:noFill/>
          </a:ln>
        </p:spPr>
        <p:txBody>
          <a:bodyPr spcFirstLastPara="1" wrap="square" lIns="92425" tIns="46200" rIns="92425" bIns="462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11</a:t>
            </a:fld>
            <a:endParaRPr kumimoji="0" sz="1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773987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5285e9881e_17_85: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g5285e9881e_17_85:notes"/>
          <p:cNvSpPr txBox="1">
            <a:spLocks noGrp="1"/>
          </p:cNvSpPr>
          <p:nvPr>
            <p:ph type="body" idx="1"/>
          </p:nvPr>
        </p:nvSpPr>
        <p:spPr>
          <a:xfrm>
            <a:off x="701041" y="4415790"/>
            <a:ext cx="5608200" cy="4183500"/>
          </a:xfrm>
          <a:prstGeom prst="rect">
            <a:avLst/>
          </a:prstGeom>
          <a:noFill/>
          <a:ln>
            <a:noFill/>
          </a:ln>
        </p:spPr>
        <p:txBody>
          <a:bodyPr spcFirstLastPara="1" wrap="square" lIns="92425" tIns="46200" rIns="92425" bIns="46200" anchor="t" anchorCtr="0">
            <a:noAutofit/>
          </a:bodyPr>
          <a:lstStyle/>
          <a:p>
            <a:endParaRPr lang="en-US" sz="1200" b="0" i="0" u="none" strike="noStrike" cap="none" dirty="0">
              <a:solidFill>
                <a:schemeClr val="dk1"/>
              </a:solidFill>
              <a:effectLst/>
              <a:latin typeface="Calibri"/>
              <a:ea typeface="Calibri"/>
              <a:cs typeface="Calibri"/>
              <a:sym typeface="Calibri"/>
            </a:endParaRPr>
          </a:p>
        </p:txBody>
      </p:sp>
      <p:sp>
        <p:nvSpPr>
          <p:cNvPr id="263" name="Google Shape;263;g5285e9881e_17_85:notes"/>
          <p:cNvSpPr txBox="1">
            <a:spLocks noGrp="1"/>
          </p:cNvSpPr>
          <p:nvPr>
            <p:ph type="sldNum" idx="12"/>
          </p:nvPr>
        </p:nvSpPr>
        <p:spPr>
          <a:xfrm>
            <a:off x="3970939" y="8829967"/>
            <a:ext cx="3037800" cy="464700"/>
          </a:xfrm>
          <a:prstGeom prst="rect">
            <a:avLst/>
          </a:prstGeom>
          <a:noFill/>
          <a:ln>
            <a:noFill/>
          </a:ln>
        </p:spPr>
        <p:txBody>
          <a:bodyPr spcFirstLastPara="1" wrap="square" lIns="92425" tIns="46200" rIns="92425" bIns="462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12</a:t>
            </a:fld>
            <a:endParaRPr kumimoji="0" sz="1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2550038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5285e9881e_17_85: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g5285e9881e_17_85:notes"/>
          <p:cNvSpPr txBox="1">
            <a:spLocks noGrp="1"/>
          </p:cNvSpPr>
          <p:nvPr>
            <p:ph type="body" idx="1"/>
          </p:nvPr>
        </p:nvSpPr>
        <p:spPr>
          <a:xfrm>
            <a:off x="701041" y="4415790"/>
            <a:ext cx="5608200" cy="4183500"/>
          </a:xfrm>
          <a:prstGeom prst="rect">
            <a:avLst/>
          </a:prstGeom>
          <a:noFill/>
          <a:ln>
            <a:noFill/>
          </a:ln>
        </p:spPr>
        <p:txBody>
          <a:bodyPr spcFirstLastPara="1" wrap="square" lIns="92425" tIns="46200" rIns="92425" bIns="46200" anchor="t" anchorCtr="0">
            <a:noAutofit/>
          </a:bodyPr>
          <a:lstStyle/>
          <a:p>
            <a:pPr marL="0" marR="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263" name="Google Shape;263;g5285e9881e_17_85:notes"/>
          <p:cNvSpPr txBox="1">
            <a:spLocks noGrp="1"/>
          </p:cNvSpPr>
          <p:nvPr>
            <p:ph type="sldNum" idx="12"/>
          </p:nvPr>
        </p:nvSpPr>
        <p:spPr>
          <a:xfrm>
            <a:off x="3970939" y="8829967"/>
            <a:ext cx="3037800" cy="464700"/>
          </a:xfrm>
          <a:prstGeom prst="rect">
            <a:avLst/>
          </a:prstGeom>
          <a:noFill/>
          <a:ln>
            <a:noFill/>
          </a:ln>
        </p:spPr>
        <p:txBody>
          <a:bodyPr spcFirstLastPara="1" wrap="square" lIns="92425" tIns="46200" rIns="92425" bIns="462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13</a:t>
            </a:fld>
            <a:endParaRPr kumimoji="0" sz="1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81465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is quantization a promising approach to address this?</a:t>
            </a:r>
          </a:p>
          <a:p>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439168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cap="none" dirty="0">
                <a:solidFill>
                  <a:schemeClr val="dk1"/>
                </a:solidFill>
                <a:effectLst/>
                <a:latin typeface="Calibri"/>
                <a:ea typeface="Calibri"/>
                <a:cs typeface="Calibri"/>
                <a:sym typeface="Calibri"/>
              </a:rPr>
              <a:t>Always the motivation, why should we do quantization for BERT or generally Big Natural Language Processing Model.</a:t>
            </a:r>
            <a:endParaRPr lang="en-US" b="0" dirty="0">
              <a:effectLst/>
            </a:endParaRPr>
          </a:p>
          <a:p>
            <a:pPr rtl="0"/>
            <a:r>
              <a:rPr lang="en-US" sz="1200" b="0" i="0" u="none" strike="noStrike" cap="none" dirty="0">
                <a:solidFill>
                  <a:schemeClr val="dk1"/>
                </a:solidFill>
                <a:effectLst/>
                <a:latin typeface="Calibri"/>
                <a:ea typeface="Calibri"/>
                <a:cs typeface="Calibri"/>
                <a:sym typeface="Calibri"/>
              </a:rPr>
              <a:t>The reasons might be simple, we all know natural language processing model such as Language Model, QA, NMT benefit us usual life a lot, like LM to suggest next word in keyboard, or Google MT to translate nearly every language you like. But what if some people have limited access to the network, they may still want to leverage (say not perfect but reasonable) models. That’s when people need these model to be deployed in their small devices like phones. </a:t>
            </a:r>
            <a:endParaRPr lang="en-US" b="0" dirty="0">
              <a:effectLst/>
            </a:endParaRPr>
          </a:p>
          <a:p>
            <a:pPr rtl="0"/>
            <a:r>
              <a:rPr lang="en-US" sz="1200" b="0" i="0" u="none" strike="noStrike" cap="none" dirty="0">
                <a:solidFill>
                  <a:schemeClr val="dk1"/>
                </a:solidFill>
                <a:effectLst/>
                <a:latin typeface="Calibri"/>
                <a:ea typeface="Calibri"/>
                <a:cs typeface="Calibri"/>
                <a:sym typeface="Calibri"/>
              </a:rPr>
              <a:t>In order to do that, we need at least compress the Big model to make it compatible for these devices.</a:t>
            </a:r>
            <a:endParaRPr lang="en-US" b="0" dirty="0">
              <a:effectLst/>
            </a:endParaRPr>
          </a:p>
          <a:p>
            <a:pPr rtl="0"/>
            <a:r>
              <a:rPr lang="en-US" sz="1200" b="0" i="0" u="none" strike="noStrike" cap="none" dirty="0">
                <a:solidFill>
                  <a:schemeClr val="dk1"/>
                </a:solidFill>
                <a:effectLst/>
                <a:latin typeface="Calibri"/>
                <a:ea typeface="Calibri"/>
                <a:cs typeface="Calibri"/>
                <a:sym typeface="Calibri"/>
              </a:rPr>
              <a:t>That’s pretty much why we want to do the quantization here.</a:t>
            </a:r>
            <a:endParaRPr lang="en-US" b="0" dirty="0">
              <a:effectLst/>
            </a:endParaRPr>
          </a:p>
          <a:p>
            <a:br>
              <a:rPr lang="en-US" dirty="0"/>
            </a:br>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a:t>
            </a:fld>
            <a:endParaRPr kumimoji="0" 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6016362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285e9881e_17_210:notes"/>
          <p:cNvSpPr txBox="1">
            <a:spLocks noGrp="1"/>
          </p:cNvSpPr>
          <p:nvPr>
            <p:ph type="body" idx="1"/>
          </p:nvPr>
        </p:nvSpPr>
        <p:spPr>
          <a:xfrm>
            <a:off x="701041" y="4415790"/>
            <a:ext cx="5608200" cy="4183500"/>
          </a:xfrm>
          <a:prstGeom prst="rect">
            <a:avLst/>
          </a:prstGeom>
          <a:noFill/>
          <a:ln>
            <a:noFill/>
          </a:ln>
        </p:spPr>
        <p:txBody>
          <a:bodyPr spcFirstLastPara="1" wrap="square" lIns="92425" tIns="46200" rIns="92425" bIns="46200" anchor="t" anchorCtr="0">
            <a:noAutofit/>
          </a:bodyPr>
          <a:lstStyle/>
          <a:p>
            <a:pPr marL="0" lvl="0" indent="0" algn="l" rtl="0">
              <a:lnSpc>
                <a:spcPct val="100000"/>
              </a:lnSpc>
              <a:spcBef>
                <a:spcPts val="0"/>
              </a:spcBef>
              <a:spcAft>
                <a:spcPts val="0"/>
              </a:spcAft>
              <a:buSzPts val="1400"/>
              <a:buNone/>
            </a:pPr>
            <a:endParaRPr dirty="0"/>
          </a:p>
        </p:txBody>
      </p:sp>
      <p:sp>
        <p:nvSpPr>
          <p:cNvPr id="315" name="Google Shape;315;g5285e9881e_17_210: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4797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5285e9881e_17_85: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g5285e9881e_17_85:notes"/>
          <p:cNvSpPr txBox="1">
            <a:spLocks noGrp="1"/>
          </p:cNvSpPr>
          <p:nvPr>
            <p:ph type="body" idx="1"/>
          </p:nvPr>
        </p:nvSpPr>
        <p:spPr>
          <a:xfrm>
            <a:off x="701041" y="4415790"/>
            <a:ext cx="5608200" cy="4183500"/>
          </a:xfrm>
          <a:prstGeom prst="rect">
            <a:avLst/>
          </a:prstGeom>
          <a:noFill/>
          <a:ln>
            <a:noFill/>
          </a:ln>
        </p:spPr>
        <p:txBody>
          <a:bodyPr spcFirstLastPara="1" wrap="square" lIns="92425" tIns="46200" rIns="92425" bIns="46200" anchor="t" anchorCtr="0">
            <a:noAutofit/>
          </a:bodyPr>
          <a:lstStyle/>
          <a:p>
            <a:pPr marL="0" marR="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263" name="Google Shape;263;g5285e9881e_17_85:notes"/>
          <p:cNvSpPr txBox="1">
            <a:spLocks noGrp="1"/>
          </p:cNvSpPr>
          <p:nvPr>
            <p:ph type="sldNum" idx="12"/>
          </p:nvPr>
        </p:nvSpPr>
        <p:spPr>
          <a:xfrm>
            <a:off x="3970939" y="8829967"/>
            <a:ext cx="3037800" cy="464700"/>
          </a:xfrm>
          <a:prstGeom prst="rect">
            <a:avLst/>
          </a:prstGeom>
          <a:noFill/>
          <a:ln>
            <a:noFill/>
          </a:ln>
        </p:spPr>
        <p:txBody>
          <a:bodyPr spcFirstLastPara="1" wrap="square" lIns="92425" tIns="46200" rIns="92425" bIns="462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17</a:t>
            </a:fld>
            <a:endParaRPr kumimoji="0" sz="1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466452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5285e9881e_17_85: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g5285e9881e_17_85:notes"/>
          <p:cNvSpPr txBox="1">
            <a:spLocks noGrp="1"/>
          </p:cNvSpPr>
          <p:nvPr>
            <p:ph type="body" idx="1"/>
          </p:nvPr>
        </p:nvSpPr>
        <p:spPr>
          <a:xfrm>
            <a:off x="701041" y="4415790"/>
            <a:ext cx="5608200" cy="4183500"/>
          </a:xfrm>
          <a:prstGeom prst="rect">
            <a:avLst/>
          </a:prstGeom>
          <a:noFill/>
          <a:ln>
            <a:noFill/>
          </a:ln>
        </p:spPr>
        <p:txBody>
          <a:bodyPr spcFirstLastPara="1" wrap="square" lIns="92425" tIns="46200" rIns="92425" bIns="46200" anchor="t" anchorCtr="0">
            <a:noAutofit/>
          </a:bodyPr>
          <a:lstStyle/>
          <a:p>
            <a:pPr marL="0" marR="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263" name="Google Shape;263;g5285e9881e_17_85:notes"/>
          <p:cNvSpPr txBox="1">
            <a:spLocks noGrp="1"/>
          </p:cNvSpPr>
          <p:nvPr>
            <p:ph type="sldNum" idx="12"/>
          </p:nvPr>
        </p:nvSpPr>
        <p:spPr>
          <a:xfrm>
            <a:off x="3970939" y="8829967"/>
            <a:ext cx="3037800" cy="464700"/>
          </a:xfrm>
          <a:prstGeom prst="rect">
            <a:avLst/>
          </a:prstGeom>
          <a:noFill/>
          <a:ln>
            <a:noFill/>
          </a:ln>
        </p:spPr>
        <p:txBody>
          <a:bodyPr spcFirstLastPara="1" wrap="square" lIns="92425" tIns="46200" rIns="92425" bIns="462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18</a:t>
            </a:fld>
            <a:endParaRPr kumimoji="0" sz="1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2905304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5285e9881e_17_85: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g5285e9881e_17_85:notes"/>
          <p:cNvSpPr txBox="1">
            <a:spLocks noGrp="1"/>
          </p:cNvSpPr>
          <p:nvPr>
            <p:ph type="body" idx="1"/>
          </p:nvPr>
        </p:nvSpPr>
        <p:spPr>
          <a:xfrm>
            <a:off x="701041" y="4415790"/>
            <a:ext cx="5608200" cy="4183500"/>
          </a:xfrm>
          <a:prstGeom prst="rect">
            <a:avLst/>
          </a:prstGeom>
          <a:noFill/>
          <a:ln>
            <a:noFill/>
          </a:ln>
        </p:spPr>
        <p:txBody>
          <a:bodyPr spcFirstLastPara="1" wrap="square" lIns="92425" tIns="46200" rIns="92425" bIns="46200" anchor="t" anchorCtr="0">
            <a:noAutofit/>
          </a:bodyPr>
          <a:lstStyle/>
          <a:p>
            <a:pPr marL="0" marR="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263" name="Google Shape;263;g5285e9881e_17_85:notes"/>
          <p:cNvSpPr txBox="1">
            <a:spLocks noGrp="1"/>
          </p:cNvSpPr>
          <p:nvPr>
            <p:ph type="sldNum" idx="12"/>
          </p:nvPr>
        </p:nvSpPr>
        <p:spPr>
          <a:xfrm>
            <a:off x="3970939" y="8829967"/>
            <a:ext cx="3037800" cy="464700"/>
          </a:xfrm>
          <a:prstGeom prst="rect">
            <a:avLst/>
          </a:prstGeom>
          <a:noFill/>
          <a:ln>
            <a:noFill/>
          </a:ln>
        </p:spPr>
        <p:txBody>
          <a:bodyPr spcFirstLastPara="1" wrap="square" lIns="92425" tIns="46200" rIns="92425" bIns="462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19</a:t>
            </a:fld>
            <a:endParaRPr kumimoji="0" sz="1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203509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5285e9881e_17_85: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g5285e9881e_17_85:notes"/>
          <p:cNvSpPr txBox="1">
            <a:spLocks noGrp="1"/>
          </p:cNvSpPr>
          <p:nvPr>
            <p:ph type="body" idx="1"/>
          </p:nvPr>
        </p:nvSpPr>
        <p:spPr>
          <a:xfrm>
            <a:off x="701041" y="4415790"/>
            <a:ext cx="5608200" cy="4183500"/>
          </a:xfrm>
          <a:prstGeom prst="rect">
            <a:avLst/>
          </a:prstGeom>
          <a:noFill/>
          <a:ln>
            <a:noFill/>
          </a:ln>
        </p:spPr>
        <p:txBody>
          <a:bodyPr spcFirstLastPara="1" wrap="square" lIns="92425" tIns="46200" rIns="92425" bIns="46200" anchor="t" anchorCtr="0">
            <a:noAutofit/>
          </a:bodyPr>
          <a:lstStyle/>
          <a:p>
            <a:pPr marL="0" marR="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263" name="Google Shape;263;g5285e9881e_17_85:notes"/>
          <p:cNvSpPr txBox="1">
            <a:spLocks noGrp="1"/>
          </p:cNvSpPr>
          <p:nvPr>
            <p:ph type="sldNum" idx="12"/>
          </p:nvPr>
        </p:nvSpPr>
        <p:spPr>
          <a:xfrm>
            <a:off x="3970939" y="8829967"/>
            <a:ext cx="3037800" cy="464700"/>
          </a:xfrm>
          <a:prstGeom prst="rect">
            <a:avLst/>
          </a:prstGeom>
          <a:noFill/>
          <a:ln>
            <a:noFill/>
          </a:ln>
        </p:spPr>
        <p:txBody>
          <a:bodyPr spcFirstLastPara="1" wrap="square" lIns="92425" tIns="46200" rIns="92425" bIns="462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a:t>
            </a:fld>
            <a:endParaRPr kumimoji="0" sz="1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4418782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5285e9881e_17_85: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g5285e9881e_17_85:notes"/>
          <p:cNvSpPr txBox="1">
            <a:spLocks noGrp="1"/>
          </p:cNvSpPr>
          <p:nvPr>
            <p:ph type="body" idx="1"/>
          </p:nvPr>
        </p:nvSpPr>
        <p:spPr>
          <a:xfrm>
            <a:off x="701041" y="4415790"/>
            <a:ext cx="5608200" cy="4183500"/>
          </a:xfrm>
          <a:prstGeom prst="rect">
            <a:avLst/>
          </a:prstGeom>
          <a:noFill/>
          <a:ln>
            <a:noFill/>
          </a:ln>
        </p:spPr>
        <p:txBody>
          <a:bodyPr spcFirstLastPara="1" wrap="square" lIns="92425" tIns="46200" rIns="92425" bIns="462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latin typeface="Calibri"/>
                <a:ea typeface="Calibri"/>
                <a:cs typeface="Calibri"/>
                <a:sym typeface="Calibri"/>
              </a:rPr>
              <a:t>One thing need to mention here is that we use Quantization-aware finetuning, it means the weight will change along with quantization.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400"/>
              <a:buNone/>
            </a:pPr>
            <a:r>
              <a:rPr lang="en-US" sz="1200" b="0" i="0" u="none" strike="noStrike" cap="none" dirty="0">
                <a:solidFill>
                  <a:schemeClr val="dk1"/>
                </a:solidFill>
                <a:latin typeface="Calibri"/>
                <a:ea typeface="Calibri"/>
                <a:cs typeface="Calibri"/>
                <a:sym typeface="Calibri"/>
              </a:rPr>
              <a:t>Zeroth order here means we directly perturb the weight such that the model ends with the location with same loss. But for the left case, the local </a:t>
            </a:r>
            <a:r>
              <a:rPr lang="en-US" sz="1200" b="0" i="0" u="none" strike="noStrike" cap="none" dirty="0" err="1">
                <a:solidFill>
                  <a:schemeClr val="dk1"/>
                </a:solidFill>
                <a:latin typeface="Calibri"/>
                <a:ea typeface="Calibri"/>
                <a:cs typeface="Calibri"/>
                <a:sym typeface="Calibri"/>
              </a:rPr>
              <a:t>mimia</a:t>
            </a:r>
            <a:r>
              <a:rPr lang="en-US" sz="1200" b="0" i="0" u="none" strike="noStrike" cap="none" dirty="0">
                <a:solidFill>
                  <a:schemeClr val="dk1"/>
                </a:solidFill>
                <a:latin typeface="Calibri"/>
                <a:ea typeface="Calibri"/>
                <a:cs typeface="Calibri"/>
                <a:sym typeface="Calibri"/>
              </a:rPr>
              <a:t> is actually too sharp makes it bad for </a:t>
            </a:r>
            <a:r>
              <a:rPr lang="en-US" sz="1200" dirty="0"/>
              <a:t>Quantization-Aware Fine-tuning, while the right case is much more flatten and good for Quantization-Aware Fine-tuning.</a:t>
            </a:r>
          </a:p>
          <a:p>
            <a:pPr marL="0" marR="0" lvl="0" indent="0" algn="l" rtl="0">
              <a:lnSpc>
                <a:spcPct val="100000"/>
              </a:lnSpc>
              <a:spcBef>
                <a:spcPts val="0"/>
              </a:spcBef>
              <a:spcAft>
                <a:spcPts val="0"/>
              </a:spcAft>
              <a:buSzPts val="1400"/>
              <a:buNone/>
            </a:pPr>
            <a:endParaRPr lang="en-US"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400"/>
              <a:buNone/>
            </a:pPr>
            <a:r>
              <a:rPr lang="en-US" sz="1200" b="0" i="0" u="none" strike="noStrike" cap="none" dirty="0">
                <a:solidFill>
                  <a:schemeClr val="dk1"/>
                </a:solidFill>
                <a:latin typeface="Calibri"/>
                <a:ea typeface="Calibri"/>
                <a:cs typeface="Calibri"/>
                <a:sym typeface="Calibri"/>
              </a:rPr>
              <a:t>This information can be directly inferred with second–order information, that pretty much demonstrates the motivation why we need to look at the hessian to measure the sensitivity difference across the layers.</a:t>
            </a:r>
          </a:p>
        </p:txBody>
      </p:sp>
      <p:sp>
        <p:nvSpPr>
          <p:cNvPr id="263" name="Google Shape;263;g5285e9881e_17_85:notes"/>
          <p:cNvSpPr txBox="1">
            <a:spLocks noGrp="1"/>
          </p:cNvSpPr>
          <p:nvPr>
            <p:ph type="sldNum" idx="12"/>
          </p:nvPr>
        </p:nvSpPr>
        <p:spPr>
          <a:xfrm>
            <a:off x="3970939" y="8829967"/>
            <a:ext cx="3037800" cy="464700"/>
          </a:xfrm>
          <a:prstGeom prst="rect">
            <a:avLst/>
          </a:prstGeom>
          <a:noFill/>
          <a:ln>
            <a:noFill/>
          </a:ln>
        </p:spPr>
        <p:txBody>
          <a:bodyPr spcFirstLastPara="1" wrap="square" lIns="92425" tIns="46200" rIns="92425" bIns="462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20</a:t>
            </a:fld>
            <a:endParaRPr kumimoji="0" sz="1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9980654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5285e9881e_17_85: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g5285e9881e_17_85:notes"/>
          <p:cNvSpPr txBox="1">
            <a:spLocks noGrp="1"/>
          </p:cNvSpPr>
          <p:nvPr>
            <p:ph type="body" idx="1"/>
          </p:nvPr>
        </p:nvSpPr>
        <p:spPr>
          <a:xfrm>
            <a:off x="701041" y="4415790"/>
            <a:ext cx="5608200" cy="4183500"/>
          </a:xfrm>
          <a:prstGeom prst="rect">
            <a:avLst/>
          </a:prstGeom>
          <a:noFill/>
          <a:ln>
            <a:noFill/>
          </a:ln>
        </p:spPr>
        <p:txBody>
          <a:bodyPr spcFirstLastPara="1" wrap="square" lIns="92425" tIns="46200" rIns="92425" bIns="46200" anchor="t" anchorCtr="0">
            <a:noAutofit/>
          </a:bodyPr>
          <a:lstStyle/>
          <a:p>
            <a:pPr rtl="0"/>
            <a:r>
              <a:rPr lang="en-US" sz="1200" b="0" i="0" u="none" strike="noStrike" cap="none" dirty="0">
                <a:solidFill>
                  <a:schemeClr val="dk1"/>
                </a:solidFill>
                <a:effectLst/>
                <a:latin typeface="Calibri"/>
                <a:ea typeface="Calibri"/>
                <a:cs typeface="Calibri"/>
                <a:sym typeface="Calibri"/>
              </a:rPr>
              <a:t>Before BERT, people design different model for various tasks, which requires different complex structures for each task.</a:t>
            </a:r>
            <a:endParaRPr lang="en-US" b="0" dirty="0">
              <a:effectLst/>
            </a:endParaRPr>
          </a:p>
          <a:p>
            <a:pPr rtl="0"/>
            <a:r>
              <a:rPr lang="en-US" sz="1200" b="0" i="0" u="none" strike="noStrike" cap="none" dirty="0">
                <a:solidFill>
                  <a:schemeClr val="dk1"/>
                </a:solidFill>
                <a:effectLst/>
                <a:latin typeface="Calibri"/>
                <a:ea typeface="Calibri"/>
                <a:cs typeface="Calibri"/>
                <a:sym typeface="Calibri"/>
              </a:rPr>
              <a:t>But people recently found that, by improving the representation power of words with large pretrained model, we can have rather simple structure on top of that and achieve even better performance on many downstream </a:t>
            </a:r>
            <a:r>
              <a:rPr lang="en-US" sz="1200" b="0" i="0" u="none" strike="noStrike" cap="none" dirty="0" err="1">
                <a:solidFill>
                  <a:schemeClr val="dk1"/>
                </a:solidFill>
                <a:effectLst/>
                <a:latin typeface="Calibri"/>
                <a:ea typeface="Calibri"/>
                <a:cs typeface="Calibri"/>
                <a:sym typeface="Calibri"/>
              </a:rPr>
              <a:t>taks</a:t>
            </a:r>
            <a:r>
              <a:rPr lang="en-US" sz="1200" b="0" i="0" u="none" strike="noStrike" cap="none" dirty="0">
                <a:solidFill>
                  <a:schemeClr val="dk1"/>
                </a:solidFill>
                <a:effectLst/>
                <a:latin typeface="Calibri"/>
                <a:ea typeface="Calibri"/>
                <a:cs typeface="Calibri"/>
                <a:sym typeface="Calibri"/>
              </a:rPr>
              <a:t>.</a:t>
            </a:r>
            <a:endParaRPr lang="en-US" b="0" dirty="0">
              <a:effectLst/>
            </a:endParaRPr>
          </a:p>
          <a:p>
            <a:pPr rtl="0"/>
            <a:r>
              <a:rPr lang="en-US" sz="1200" b="0" i="0" u="none" strike="noStrike" cap="none" dirty="0">
                <a:solidFill>
                  <a:schemeClr val="dk1"/>
                </a:solidFill>
                <a:effectLst/>
                <a:latin typeface="Calibri"/>
                <a:ea typeface="Calibri"/>
                <a:cs typeface="Calibri"/>
                <a:sym typeface="Calibri"/>
              </a:rPr>
              <a:t>But this is not a silver bullet, the accompanied memory issue should not be ignored.</a:t>
            </a:r>
            <a:endParaRPr lang="en-US" b="0" dirty="0">
              <a:effectLst/>
            </a:endParaRPr>
          </a:p>
          <a:p>
            <a:pPr rtl="0"/>
            <a:r>
              <a:rPr lang="en-US" sz="1200" b="0" i="0" u="none" strike="noStrike" cap="none" dirty="0">
                <a:solidFill>
                  <a:schemeClr val="dk1"/>
                </a:solidFill>
                <a:effectLst/>
                <a:latin typeface="Calibri"/>
                <a:ea typeface="Calibri"/>
                <a:cs typeface="Calibri"/>
                <a:sym typeface="Calibri"/>
              </a:rPr>
              <a:t>You can see even for  BERT-base, we need to store at least 100M parameters, which may take up 400 MB storage. For BERT-large, the things become even worse. We need around 1.3GB for storage.</a:t>
            </a:r>
            <a:endParaRPr lang="en-US" b="0" dirty="0">
              <a:effectLst/>
            </a:endParaRPr>
          </a:p>
        </p:txBody>
      </p:sp>
      <p:sp>
        <p:nvSpPr>
          <p:cNvPr id="263" name="Google Shape;263;g5285e9881e_17_85:notes"/>
          <p:cNvSpPr txBox="1">
            <a:spLocks noGrp="1"/>
          </p:cNvSpPr>
          <p:nvPr>
            <p:ph type="sldNum" idx="12"/>
          </p:nvPr>
        </p:nvSpPr>
        <p:spPr>
          <a:xfrm>
            <a:off x="3970939" y="8829967"/>
            <a:ext cx="3037800" cy="464700"/>
          </a:xfrm>
          <a:prstGeom prst="rect">
            <a:avLst/>
          </a:prstGeom>
          <a:noFill/>
          <a:ln>
            <a:noFill/>
          </a:ln>
        </p:spPr>
        <p:txBody>
          <a:bodyPr spcFirstLastPara="1" wrap="square" lIns="92425" tIns="46200" rIns="92425" bIns="462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21</a:t>
            </a:fld>
            <a:endParaRPr kumimoji="0" sz="1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5894547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5285e9881e_17_85: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g5285e9881e_17_85:notes"/>
          <p:cNvSpPr txBox="1">
            <a:spLocks noGrp="1"/>
          </p:cNvSpPr>
          <p:nvPr>
            <p:ph type="body" idx="1"/>
          </p:nvPr>
        </p:nvSpPr>
        <p:spPr>
          <a:xfrm>
            <a:off x="701041" y="4415790"/>
            <a:ext cx="5608200" cy="4183500"/>
          </a:xfrm>
          <a:prstGeom prst="rect">
            <a:avLst/>
          </a:prstGeom>
          <a:noFill/>
          <a:ln>
            <a:noFill/>
          </a:ln>
        </p:spPr>
        <p:txBody>
          <a:bodyPr spcFirstLastPara="1" wrap="square" lIns="92425" tIns="46200" rIns="92425" bIns="46200" anchor="t" anchorCtr="0">
            <a:noAutofit/>
          </a:bodyPr>
          <a:lstStyle/>
          <a:p>
            <a:pPr marL="0" marR="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263" name="Google Shape;263;g5285e9881e_17_85:notes"/>
          <p:cNvSpPr txBox="1">
            <a:spLocks noGrp="1"/>
          </p:cNvSpPr>
          <p:nvPr>
            <p:ph type="sldNum" idx="12"/>
          </p:nvPr>
        </p:nvSpPr>
        <p:spPr>
          <a:xfrm>
            <a:off x="3970939" y="8829967"/>
            <a:ext cx="3037800" cy="464700"/>
          </a:xfrm>
          <a:prstGeom prst="rect">
            <a:avLst/>
          </a:prstGeom>
          <a:noFill/>
          <a:ln>
            <a:noFill/>
          </a:ln>
        </p:spPr>
        <p:txBody>
          <a:bodyPr spcFirstLastPara="1" wrap="square" lIns="92425" tIns="46200" rIns="92425" bIns="462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22</a:t>
            </a:fld>
            <a:endParaRPr kumimoji="0" sz="1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9470524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5285e9881e_17_85: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g5285e9881e_17_85:notes"/>
          <p:cNvSpPr txBox="1">
            <a:spLocks noGrp="1"/>
          </p:cNvSpPr>
          <p:nvPr>
            <p:ph type="body" idx="1"/>
          </p:nvPr>
        </p:nvSpPr>
        <p:spPr>
          <a:xfrm>
            <a:off x="701041" y="4415790"/>
            <a:ext cx="5608200" cy="4183500"/>
          </a:xfrm>
          <a:prstGeom prst="rect">
            <a:avLst/>
          </a:prstGeom>
          <a:noFill/>
          <a:ln>
            <a:noFill/>
          </a:ln>
        </p:spPr>
        <p:txBody>
          <a:bodyPr spcFirstLastPara="1" wrap="square" lIns="92425" tIns="46200" rIns="92425" bIns="46200" anchor="t" anchorCtr="0">
            <a:noAutofit/>
          </a:bodyPr>
          <a:lstStyle/>
          <a:p>
            <a:r>
              <a:rPr lang="en-US" sz="1200" b="0" i="0" u="none" strike="noStrike" cap="none" dirty="0">
                <a:solidFill>
                  <a:schemeClr val="dk1"/>
                </a:solidFill>
                <a:effectLst/>
                <a:latin typeface="Calibri"/>
                <a:ea typeface="Calibri"/>
                <a:cs typeface="Calibri"/>
                <a:sym typeface="Calibri"/>
              </a:rPr>
              <a:t>Directly quantizing each 4 matrices in MHSA as an entirety with the same quantization</a:t>
            </a:r>
          </a:p>
          <a:p>
            <a:r>
              <a:rPr lang="en-US" sz="1200" b="0" i="0" u="none" strike="noStrike" cap="none" dirty="0">
                <a:solidFill>
                  <a:schemeClr val="dk1"/>
                </a:solidFill>
                <a:effectLst/>
                <a:latin typeface="Calibri"/>
                <a:ea typeface="Calibri"/>
                <a:cs typeface="Calibri"/>
                <a:sym typeface="Calibri"/>
              </a:rPr>
              <a:t>range can significantly degrade the accuracy, since there are more than 2M parameters in total, which corresponds to</a:t>
            </a:r>
          </a:p>
          <a:p>
            <a:r>
              <a:rPr lang="en-US" sz="1200" b="0" i="0" u="none" strike="noStrike" cap="none" dirty="0">
                <a:solidFill>
                  <a:schemeClr val="dk1"/>
                </a:solidFill>
                <a:effectLst/>
                <a:latin typeface="Calibri"/>
                <a:ea typeface="Calibri"/>
                <a:cs typeface="Calibri"/>
                <a:sym typeface="Calibri"/>
              </a:rPr>
              <a:t>4×12×64 = 3072 neurons, and the weights corresponding to each neuron may lie in different range of</a:t>
            </a:r>
          </a:p>
          <a:p>
            <a:r>
              <a:rPr lang="en-US" sz="1200" b="0" i="0" u="none" strike="noStrike" cap="none" dirty="0">
                <a:solidFill>
                  <a:schemeClr val="dk1"/>
                </a:solidFill>
                <a:effectLst/>
                <a:latin typeface="Calibri"/>
                <a:ea typeface="Calibri"/>
                <a:cs typeface="Calibri"/>
                <a:sym typeface="Calibri"/>
              </a:rPr>
              <a:t>real numbers.</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We treat the individual matrix W with respect to each head in one dense matrix of MHSA as a group so there will be 12 groups. Furthermore, in each group, we bucket sequential output</a:t>
            </a:r>
          </a:p>
          <a:p>
            <a:r>
              <a:rPr lang="en-US" sz="1200" b="0" i="0" u="none" strike="noStrike" cap="none" dirty="0">
                <a:solidFill>
                  <a:schemeClr val="dk1"/>
                </a:solidFill>
                <a:effectLst/>
                <a:latin typeface="Calibri"/>
                <a:ea typeface="Calibri"/>
                <a:cs typeface="Calibri"/>
                <a:sym typeface="Calibri"/>
              </a:rPr>
              <a:t>neurons together as sub-groups, e.g., each 6 output neurons as one sub-group so there are 12×64/6= 128 sub-group in total (the hidden dimension in each head of BERT BASE is 768/12 = 64)</a:t>
            </a:r>
          </a:p>
          <a:p>
            <a:endParaRPr lang="en-US" sz="1200" b="0" i="0" u="none" strike="noStrike" cap="none" dirty="0">
              <a:solidFill>
                <a:schemeClr val="dk1"/>
              </a:solidFill>
              <a:effectLst/>
              <a:latin typeface="Calibri"/>
              <a:ea typeface="Calibri"/>
              <a:cs typeface="Calibri"/>
              <a:sym typeface="Calibri"/>
            </a:endParaRPr>
          </a:p>
        </p:txBody>
      </p:sp>
      <p:sp>
        <p:nvSpPr>
          <p:cNvPr id="263" name="Google Shape;263;g5285e9881e_17_85:notes"/>
          <p:cNvSpPr txBox="1">
            <a:spLocks noGrp="1"/>
          </p:cNvSpPr>
          <p:nvPr>
            <p:ph type="sldNum" idx="12"/>
          </p:nvPr>
        </p:nvSpPr>
        <p:spPr>
          <a:xfrm>
            <a:off x="3970939" y="8829967"/>
            <a:ext cx="3037800" cy="464700"/>
          </a:xfrm>
          <a:prstGeom prst="rect">
            <a:avLst/>
          </a:prstGeom>
          <a:noFill/>
          <a:ln>
            <a:noFill/>
          </a:ln>
        </p:spPr>
        <p:txBody>
          <a:bodyPr spcFirstLastPara="1" wrap="square" lIns="92425" tIns="46200" rIns="92425" bIns="462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23</a:t>
            </a:fld>
            <a:endParaRPr kumimoji="0" sz="1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1499699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5285e9881e_17_85: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g5285e9881e_17_85:notes"/>
          <p:cNvSpPr txBox="1">
            <a:spLocks noGrp="1"/>
          </p:cNvSpPr>
          <p:nvPr>
            <p:ph type="body" idx="1"/>
          </p:nvPr>
        </p:nvSpPr>
        <p:spPr>
          <a:xfrm>
            <a:off x="701041" y="4415790"/>
            <a:ext cx="5608200" cy="4183500"/>
          </a:xfrm>
          <a:prstGeom prst="rect">
            <a:avLst/>
          </a:prstGeom>
          <a:noFill/>
          <a:ln>
            <a:noFill/>
          </a:ln>
        </p:spPr>
        <p:txBody>
          <a:bodyPr spcFirstLastPara="1" wrap="square" lIns="92425" tIns="46200" rIns="92425" bIns="46200" anchor="t" anchorCtr="0">
            <a:noAutofit/>
          </a:bodyPr>
          <a:lstStyle/>
          <a:p>
            <a:r>
              <a:rPr lang="en-US" sz="1200" b="0" i="0" u="none" strike="noStrike" cap="none" dirty="0">
                <a:solidFill>
                  <a:schemeClr val="dk1"/>
                </a:solidFill>
                <a:effectLst/>
                <a:latin typeface="Calibri"/>
                <a:ea typeface="Calibri"/>
                <a:cs typeface="Calibri"/>
                <a:sym typeface="Calibri"/>
              </a:rPr>
              <a:t>The loss landscape for different layers in MNLI and CoNNL-03 is illustrated by perturbing the parameters along the first two dominant</a:t>
            </a:r>
          </a:p>
          <a:p>
            <a:r>
              <a:rPr lang="en-US" sz="1200" b="0" i="0" u="none" strike="noStrike" cap="none" dirty="0">
                <a:solidFill>
                  <a:schemeClr val="dk1"/>
                </a:solidFill>
                <a:effectLst/>
                <a:latin typeface="Calibri"/>
                <a:ea typeface="Calibri"/>
                <a:cs typeface="Calibri"/>
                <a:sym typeface="Calibri"/>
              </a:rPr>
              <a:t>eigenvectors of the Hessian. The silver sphere shows the point in the parameter space to which the BERT model has converged. Layers that exhibit</a:t>
            </a:r>
          </a:p>
          <a:p>
            <a:r>
              <a:rPr lang="en-US" sz="1200" b="0" i="0" u="none" strike="noStrike" cap="none" dirty="0">
                <a:solidFill>
                  <a:schemeClr val="dk1"/>
                </a:solidFill>
                <a:effectLst/>
                <a:latin typeface="Calibri"/>
                <a:ea typeface="Calibri"/>
                <a:cs typeface="Calibri"/>
                <a:sym typeface="Calibri"/>
              </a:rPr>
              <a:t>flatter curvature can be quantized to lower bit precision</a:t>
            </a: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One consideration for quantization is that 3-bit quantized execution is typically not supported in hardware. It is however</a:t>
            </a:r>
          </a:p>
          <a:p>
            <a:r>
              <a:rPr lang="en-US" sz="1200" b="0" i="0" u="none" strike="noStrike" cap="none" dirty="0">
                <a:solidFill>
                  <a:schemeClr val="dk1"/>
                </a:solidFill>
                <a:effectLst/>
                <a:latin typeface="Calibri"/>
                <a:ea typeface="Calibri"/>
                <a:cs typeface="Calibri"/>
                <a:sym typeface="Calibri"/>
              </a:rPr>
              <a:t>possible to load 3-bit quantized values and cast them to higher bit precision such as 4 or 8 bits in the execution units.</a:t>
            </a:r>
          </a:p>
          <a:p>
            <a:r>
              <a:rPr lang="en-US" sz="1200" b="0" i="0" u="none" strike="noStrike" cap="none" dirty="0">
                <a:solidFill>
                  <a:schemeClr val="dk1"/>
                </a:solidFill>
                <a:effectLst/>
                <a:latin typeface="Calibri"/>
                <a:ea typeface="Calibri"/>
                <a:cs typeface="Calibri"/>
                <a:sym typeface="Calibri"/>
              </a:rPr>
              <a:t>This would still have the benefit of reduced memory volume to/from DRAM. It is also possible to avoid using 3 bits and</a:t>
            </a:r>
          </a:p>
          <a:p>
            <a:r>
              <a:rPr lang="en-US" sz="1200" b="0" i="0" u="none" strike="noStrike" cap="none" dirty="0">
                <a:solidFill>
                  <a:schemeClr val="dk1"/>
                </a:solidFill>
                <a:effectLst/>
                <a:latin typeface="Calibri"/>
                <a:ea typeface="Calibri"/>
                <a:cs typeface="Calibri"/>
                <a:sym typeface="Calibri"/>
              </a:rPr>
              <a:t>instead use a mixture of 2 and 4 bits as shown in Tab. 1. For example, SST-2 Q-BERTMP</a:t>
            </a:r>
          </a:p>
          <a:p>
            <a:r>
              <a:rPr lang="en-US" sz="1200" b="0" i="0" u="none" strike="noStrike" cap="none" dirty="0">
                <a:solidFill>
                  <a:schemeClr val="dk1"/>
                </a:solidFill>
                <a:effectLst/>
                <a:latin typeface="Calibri"/>
                <a:ea typeface="Calibri"/>
                <a:cs typeface="Calibri"/>
                <a:sym typeface="Calibri"/>
              </a:rPr>
              <a:t>with mixed 2/4-bit precision weights has the same model size as the 3 bit quantization in 53.2MB and achieves similar accuracy. We observe a similar</a:t>
            </a:r>
          </a:p>
          <a:p>
            <a:r>
              <a:rPr lang="en-US" sz="1200" b="0" i="0" u="none" strike="noStrike" cap="none" dirty="0">
                <a:solidFill>
                  <a:schemeClr val="dk1"/>
                </a:solidFill>
                <a:effectLst/>
                <a:latin typeface="Calibri"/>
                <a:ea typeface="Calibri"/>
                <a:cs typeface="Calibri"/>
                <a:sym typeface="Calibri"/>
              </a:rPr>
              <a:t>trend for other tasks as well.</a:t>
            </a:r>
          </a:p>
          <a:p>
            <a:pPr marL="0" marR="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263" name="Google Shape;263;g5285e9881e_17_85:notes"/>
          <p:cNvSpPr txBox="1">
            <a:spLocks noGrp="1"/>
          </p:cNvSpPr>
          <p:nvPr>
            <p:ph type="sldNum" idx="12"/>
          </p:nvPr>
        </p:nvSpPr>
        <p:spPr>
          <a:xfrm>
            <a:off x="3970939" y="8829967"/>
            <a:ext cx="3037800" cy="464700"/>
          </a:xfrm>
          <a:prstGeom prst="rect">
            <a:avLst/>
          </a:prstGeom>
          <a:noFill/>
          <a:ln>
            <a:noFill/>
          </a:ln>
        </p:spPr>
        <p:txBody>
          <a:bodyPr spcFirstLastPara="1" wrap="square" lIns="92425" tIns="46200" rIns="92425" bIns="462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24</a:t>
            </a:fld>
            <a:endParaRPr kumimoji="0" sz="1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115543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5285e9881e_17_85: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g5285e9881e_17_85:notes"/>
          <p:cNvSpPr txBox="1">
            <a:spLocks noGrp="1"/>
          </p:cNvSpPr>
          <p:nvPr>
            <p:ph type="body" idx="1"/>
          </p:nvPr>
        </p:nvSpPr>
        <p:spPr>
          <a:xfrm>
            <a:off x="701041" y="4415790"/>
            <a:ext cx="5608200" cy="4183500"/>
          </a:xfrm>
          <a:prstGeom prst="rect">
            <a:avLst/>
          </a:prstGeom>
          <a:noFill/>
          <a:ln>
            <a:noFill/>
          </a:ln>
        </p:spPr>
        <p:txBody>
          <a:bodyPr spcFirstLastPara="1" wrap="square" lIns="92425" tIns="46200" rIns="92425" bIns="46200" anchor="t" anchorCtr="0">
            <a:noAutofit/>
          </a:bodyPr>
          <a:lstStyle/>
          <a:p>
            <a:r>
              <a:rPr lang="en-US" sz="1200" b="0" i="0" u="none" strike="noStrike" cap="none" dirty="0">
                <a:solidFill>
                  <a:schemeClr val="dk1"/>
                </a:solidFill>
                <a:effectLst/>
                <a:latin typeface="Calibri"/>
                <a:ea typeface="Calibri"/>
                <a:cs typeface="Calibri"/>
                <a:sym typeface="Calibri"/>
              </a:rPr>
              <a:t>The loss landscape for different layers in MNLI and CoNNL-03 is illustrated by perturbing the parameters along the first two dominant</a:t>
            </a:r>
          </a:p>
          <a:p>
            <a:r>
              <a:rPr lang="en-US" sz="1200" b="0" i="0" u="none" strike="noStrike" cap="none" dirty="0">
                <a:solidFill>
                  <a:schemeClr val="dk1"/>
                </a:solidFill>
                <a:effectLst/>
                <a:latin typeface="Calibri"/>
                <a:ea typeface="Calibri"/>
                <a:cs typeface="Calibri"/>
                <a:sym typeface="Calibri"/>
              </a:rPr>
              <a:t>eigenvectors of the Hessian. The silver sphere shows the point in the parameter space to which the BERT model has converged. Layers that exhibit</a:t>
            </a:r>
          </a:p>
          <a:p>
            <a:r>
              <a:rPr lang="en-US" sz="1200" b="0" i="0" u="none" strike="noStrike" cap="none" dirty="0">
                <a:solidFill>
                  <a:schemeClr val="dk1"/>
                </a:solidFill>
                <a:effectLst/>
                <a:latin typeface="Calibri"/>
                <a:ea typeface="Calibri"/>
                <a:cs typeface="Calibri"/>
                <a:sym typeface="Calibri"/>
              </a:rPr>
              <a:t>flatter curvature can be quantized to lower bit precision</a:t>
            </a: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One consideration for quantization is that 3-bit quantized execution is typically not supported in hardware. It is however</a:t>
            </a:r>
          </a:p>
          <a:p>
            <a:r>
              <a:rPr lang="en-US" sz="1200" b="0" i="0" u="none" strike="noStrike" cap="none" dirty="0">
                <a:solidFill>
                  <a:schemeClr val="dk1"/>
                </a:solidFill>
                <a:effectLst/>
                <a:latin typeface="Calibri"/>
                <a:ea typeface="Calibri"/>
                <a:cs typeface="Calibri"/>
                <a:sym typeface="Calibri"/>
              </a:rPr>
              <a:t>possible to load 3-bit quantized values and cast them to higher bit precision such as 4 or 8 bits in the execution units.</a:t>
            </a:r>
          </a:p>
          <a:p>
            <a:r>
              <a:rPr lang="en-US" sz="1200" b="0" i="0" u="none" strike="noStrike" cap="none" dirty="0">
                <a:solidFill>
                  <a:schemeClr val="dk1"/>
                </a:solidFill>
                <a:effectLst/>
                <a:latin typeface="Calibri"/>
                <a:ea typeface="Calibri"/>
                <a:cs typeface="Calibri"/>
                <a:sym typeface="Calibri"/>
              </a:rPr>
              <a:t>This would still have the benefit of reduced memory volume to/from DRAM. It is also possible to avoid using 3 bits and</a:t>
            </a:r>
          </a:p>
          <a:p>
            <a:r>
              <a:rPr lang="en-US" sz="1200" b="0" i="0" u="none" strike="noStrike" cap="none" dirty="0">
                <a:solidFill>
                  <a:schemeClr val="dk1"/>
                </a:solidFill>
                <a:effectLst/>
                <a:latin typeface="Calibri"/>
                <a:ea typeface="Calibri"/>
                <a:cs typeface="Calibri"/>
                <a:sym typeface="Calibri"/>
              </a:rPr>
              <a:t>instead use a mixture of 2 and 4 bits as shown in Tab. 1. For example, SST-2 Q-BERTMP</a:t>
            </a:r>
          </a:p>
          <a:p>
            <a:r>
              <a:rPr lang="en-US" sz="1200" b="0" i="0" u="none" strike="noStrike" cap="none" dirty="0">
                <a:solidFill>
                  <a:schemeClr val="dk1"/>
                </a:solidFill>
                <a:effectLst/>
                <a:latin typeface="Calibri"/>
                <a:ea typeface="Calibri"/>
                <a:cs typeface="Calibri"/>
                <a:sym typeface="Calibri"/>
              </a:rPr>
              <a:t>with mixed 2/4-bit precision weights has the same model size as the 3 bit quantization in 53.2MB and achieves similar accuracy. We observe a similar</a:t>
            </a:r>
          </a:p>
          <a:p>
            <a:r>
              <a:rPr lang="en-US" sz="1200" b="0" i="0" u="none" strike="noStrike" cap="none" dirty="0">
                <a:solidFill>
                  <a:schemeClr val="dk1"/>
                </a:solidFill>
                <a:effectLst/>
                <a:latin typeface="Calibri"/>
                <a:ea typeface="Calibri"/>
                <a:cs typeface="Calibri"/>
                <a:sym typeface="Calibri"/>
              </a:rPr>
              <a:t>trend for other tasks as well.</a:t>
            </a:r>
          </a:p>
          <a:p>
            <a:pPr marL="0" marR="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263" name="Google Shape;263;g5285e9881e_17_85:notes"/>
          <p:cNvSpPr txBox="1">
            <a:spLocks noGrp="1"/>
          </p:cNvSpPr>
          <p:nvPr>
            <p:ph type="sldNum" idx="12"/>
          </p:nvPr>
        </p:nvSpPr>
        <p:spPr>
          <a:xfrm>
            <a:off x="3970939" y="8829967"/>
            <a:ext cx="3037800" cy="464700"/>
          </a:xfrm>
          <a:prstGeom prst="rect">
            <a:avLst/>
          </a:prstGeom>
          <a:noFill/>
          <a:ln>
            <a:noFill/>
          </a:ln>
        </p:spPr>
        <p:txBody>
          <a:bodyPr spcFirstLastPara="1" wrap="square" lIns="92425" tIns="46200" rIns="92425" bIns="462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25</a:t>
            </a:fld>
            <a:endParaRPr kumimoji="0" sz="1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8926342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5285e9881e_17_85: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g5285e9881e_17_85:notes"/>
          <p:cNvSpPr txBox="1">
            <a:spLocks noGrp="1"/>
          </p:cNvSpPr>
          <p:nvPr>
            <p:ph type="body" idx="1"/>
          </p:nvPr>
        </p:nvSpPr>
        <p:spPr>
          <a:xfrm>
            <a:off x="701041" y="4415790"/>
            <a:ext cx="5608200" cy="4183500"/>
          </a:xfrm>
          <a:prstGeom prst="rect">
            <a:avLst/>
          </a:prstGeom>
          <a:noFill/>
          <a:ln>
            <a:noFill/>
          </a:ln>
        </p:spPr>
        <p:txBody>
          <a:bodyPr spcFirstLastPara="1" wrap="square" lIns="92425" tIns="46200" rIns="92425" bIns="46200" anchor="t" anchorCtr="0">
            <a:noAutofit/>
          </a:bodyPr>
          <a:lstStyle/>
          <a:p>
            <a:r>
              <a:rPr lang="en-US" sz="1200" b="0" i="0" u="none" strike="noStrike" cap="none" dirty="0">
                <a:solidFill>
                  <a:schemeClr val="dk1"/>
                </a:solidFill>
                <a:effectLst/>
                <a:latin typeface="Calibri"/>
                <a:ea typeface="Calibri"/>
                <a:cs typeface="Calibri"/>
                <a:sym typeface="Calibri"/>
              </a:rPr>
              <a:t>The loss landscape for different layers in MNLI and CoNNL-03 is illustrated by perturbing the parameters along the first two dominant</a:t>
            </a:r>
          </a:p>
          <a:p>
            <a:r>
              <a:rPr lang="en-US" sz="1200" b="0" i="0" u="none" strike="noStrike" cap="none" dirty="0">
                <a:solidFill>
                  <a:schemeClr val="dk1"/>
                </a:solidFill>
                <a:effectLst/>
                <a:latin typeface="Calibri"/>
                <a:ea typeface="Calibri"/>
                <a:cs typeface="Calibri"/>
                <a:sym typeface="Calibri"/>
              </a:rPr>
              <a:t>eigenvectors of the Hessian. The silver sphere shows the point in the parameter space to which the BERT model has converged. Layers that exhibit</a:t>
            </a:r>
          </a:p>
          <a:p>
            <a:r>
              <a:rPr lang="en-US" sz="1200" b="0" i="0" u="none" strike="noStrike" cap="none" dirty="0">
                <a:solidFill>
                  <a:schemeClr val="dk1"/>
                </a:solidFill>
                <a:effectLst/>
                <a:latin typeface="Calibri"/>
                <a:ea typeface="Calibri"/>
                <a:cs typeface="Calibri"/>
                <a:sym typeface="Calibri"/>
              </a:rPr>
              <a:t>flatter curvature can be quantized to lower bit precision</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Beyond the relatively smaller mean, the last three layers also have</a:t>
            </a:r>
          </a:p>
          <a:p>
            <a:r>
              <a:rPr lang="en-US" sz="1200" b="0" i="0" u="none" strike="noStrike" cap="none" dirty="0">
                <a:solidFill>
                  <a:schemeClr val="dk1"/>
                </a:solidFill>
                <a:effectLst/>
                <a:latin typeface="Calibri"/>
                <a:ea typeface="Calibri"/>
                <a:cs typeface="Calibri"/>
                <a:sym typeface="Calibri"/>
              </a:rPr>
              <a:t>much smaller variance, which indicates the insensitivity of these layers. Therefore, higher bits will only be assigned for</a:t>
            </a:r>
          </a:p>
          <a:p>
            <a:r>
              <a:rPr lang="en-US" sz="1200" b="0" i="0" u="none" strike="noStrike" cap="none" dirty="0">
                <a:solidFill>
                  <a:schemeClr val="dk1"/>
                </a:solidFill>
                <a:effectLst/>
                <a:latin typeface="Calibri"/>
                <a:ea typeface="Calibri"/>
                <a:cs typeface="Calibri"/>
                <a:sym typeface="Calibri"/>
              </a:rPr>
              <a:t>middle layers according to Eq. 3.2 for</a:t>
            </a:r>
          </a:p>
          <a:p>
            <a:r>
              <a:rPr lang="en-US" sz="1200" b="0" i="0" u="none" strike="noStrike" cap="none" dirty="0">
                <a:solidFill>
                  <a:schemeClr val="dk1"/>
                </a:solidFill>
                <a:effectLst/>
                <a:latin typeface="Calibri"/>
                <a:ea typeface="Calibri"/>
                <a:cs typeface="Calibri"/>
                <a:sym typeface="Calibri"/>
              </a:rPr>
              <a:t>Q-BERT 2/3</a:t>
            </a:r>
          </a:p>
          <a:p>
            <a:r>
              <a:rPr lang="en-US" sz="1200" b="0" i="0" u="none" strike="noStrike" cap="none" dirty="0">
                <a:solidFill>
                  <a:schemeClr val="dk1"/>
                </a:solidFill>
                <a:effectLst/>
                <a:latin typeface="Calibri"/>
                <a:ea typeface="Calibri"/>
                <a:cs typeface="Calibri"/>
                <a:sym typeface="Calibri"/>
              </a:rPr>
              <a:t>MP</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t. We can obverse that for most of the</a:t>
            </a:r>
          </a:p>
          <a:p>
            <a:r>
              <a:rPr lang="en-US" sz="1200" b="0" i="0" u="none" strike="noStrike" cap="none" dirty="0">
                <a:solidFill>
                  <a:schemeClr val="dk1"/>
                </a:solidFill>
                <a:effectLst/>
                <a:latin typeface="Calibri"/>
                <a:ea typeface="Calibri"/>
                <a:cs typeface="Calibri"/>
                <a:sym typeface="Calibri"/>
              </a:rPr>
              <a:t>lower encoder layers (layer 1-8), the variance is pretty large compared to the last three layers. We generally observe that</a:t>
            </a:r>
          </a:p>
          <a:p>
            <a:r>
              <a:rPr lang="en-US" sz="1200" b="0" i="0" u="none" strike="noStrike" cap="none" dirty="0">
                <a:solidFill>
                  <a:schemeClr val="dk1"/>
                </a:solidFill>
                <a:effectLst/>
                <a:latin typeface="Calibri"/>
                <a:ea typeface="Calibri"/>
                <a:cs typeface="Calibri"/>
                <a:sym typeface="Calibri"/>
              </a:rPr>
              <a:t>Q-BERT: Hessian Based Ultra Low Precision Quantization of BERT</a:t>
            </a:r>
          </a:p>
          <a:p>
            <a:r>
              <a:rPr lang="en-US" sz="1200" b="0" i="0" u="none" strike="noStrike" cap="none" dirty="0">
                <a:solidFill>
                  <a:schemeClr val="dk1"/>
                </a:solidFill>
                <a:effectLst/>
                <a:latin typeface="Calibri"/>
                <a:ea typeface="Calibri"/>
                <a:cs typeface="Calibri"/>
                <a:sym typeface="Calibri"/>
              </a:rPr>
              <a:t>7</a:t>
            </a:r>
          </a:p>
          <a:p>
            <a:r>
              <a:rPr lang="en-US" sz="1200" b="0" i="0" u="none" strike="noStrike" cap="none" dirty="0">
                <a:solidFill>
                  <a:schemeClr val="dk1"/>
                </a:solidFill>
                <a:effectLst/>
                <a:latin typeface="Calibri"/>
                <a:ea typeface="Calibri"/>
                <a:cs typeface="Calibri"/>
                <a:sym typeface="Calibri"/>
              </a:rPr>
              <a:t>the middle part (layer 4-8) has the largest</a:t>
            </a:r>
          </a:p>
          <a:p>
            <a:r>
              <a:rPr lang="en-US" sz="1200" b="0" i="0" u="none" strike="noStrike" cap="none" dirty="0">
                <a:solidFill>
                  <a:schemeClr val="dk1"/>
                </a:solidFill>
                <a:effectLst/>
                <a:latin typeface="Calibri"/>
                <a:ea typeface="Calibri"/>
                <a:cs typeface="Calibri"/>
                <a:sym typeface="Calibri"/>
              </a:rPr>
              <a:t>mean</a:t>
            </a:r>
          </a:p>
          <a:p>
            <a:r>
              <a:rPr lang="en-US" sz="1200" b="0" i="0" u="none" strike="noStrike" cap="none" dirty="0">
                <a:solidFill>
                  <a:schemeClr val="dk1"/>
                </a:solidFill>
                <a:effectLst/>
                <a:latin typeface="Calibri"/>
                <a:ea typeface="Calibri"/>
                <a:cs typeface="Calibri"/>
                <a:sym typeface="Calibri"/>
              </a:rPr>
              <a:t>(</a:t>
            </a:r>
          </a:p>
          <a:p>
            <a:r>
              <a:rPr lang="el-GR" sz="1200" b="0" i="0" u="none" strike="noStrike" cap="none" dirty="0">
                <a:solidFill>
                  <a:schemeClr val="dk1"/>
                </a:solidFill>
                <a:effectLst/>
                <a:latin typeface="Calibri"/>
                <a:ea typeface="Calibri"/>
                <a:cs typeface="Calibri"/>
                <a:sym typeface="Calibri"/>
              </a:rPr>
              <a:t>λ</a:t>
            </a:r>
          </a:p>
          <a:p>
            <a:r>
              <a:rPr lang="en-US" sz="1200" b="0" i="0" u="none" strike="noStrike" cap="none" dirty="0" err="1">
                <a:solidFill>
                  <a:schemeClr val="dk1"/>
                </a:solidFill>
                <a:effectLst/>
                <a:latin typeface="Calibri"/>
                <a:ea typeface="Calibri"/>
                <a:cs typeface="Calibri"/>
                <a:sym typeface="Calibri"/>
              </a:rPr>
              <a:t>i</a:t>
            </a: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a:t>
            </a:r>
          </a:p>
          <a:p>
            <a:br>
              <a:rPr lang="en-US" dirty="0"/>
            </a:b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In this way, with only additional 5MB memory storage, 2/3-bits</a:t>
            </a:r>
          </a:p>
          <a:p>
            <a:r>
              <a:rPr lang="en-US" sz="1200" b="0" i="0" u="none" strike="noStrike" cap="none" dirty="0">
                <a:solidFill>
                  <a:schemeClr val="dk1"/>
                </a:solidFill>
                <a:effectLst/>
                <a:latin typeface="Calibri"/>
                <a:ea typeface="Calibri"/>
                <a:cs typeface="Calibri"/>
                <a:sym typeface="Calibri"/>
              </a:rPr>
              <a:t>Q-BERT</a:t>
            </a:r>
          </a:p>
          <a:p>
            <a:r>
              <a:rPr lang="en-US" sz="1200" b="0" i="0" u="none" strike="noStrike" cap="none" dirty="0">
                <a:solidFill>
                  <a:schemeClr val="dk1"/>
                </a:solidFill>
                <a:effectLst/>
                <a:latin typeface="Calibri"/>
                <a:ea typeface="Calibri"/>
                <a:cs typeface="Calibri"/>
                <a:sym typeface="Calibri"/>
              </a:rPr>
              <a:t>MP</a:t>
            </a:r>
          </a:p>
          <a:p>
            <a:r>
              <a:rPr lang="en-US" sz="1200" b="0" i="0" u="none" strike="noStrike" cap="none" dirty="0">
                <a:solidFill>
                  <a:schemeClr val="dk1"/>
                </a:solidFill>
                <a:effectLst/>
                <a:latin typeface="Calibri"/>
                <a:ea typeface="Calibri"/>
                <a:cs typeface="Calibri"/>
                <a:sym typeface="Calibri"/>
              </a:rPr>
              <a:t>is able to retain the performance drop within 2.3% for MNLI, </a:t>
            </a:r>
            <a:r>
              <a:rPr lang="en-US" sz="1200" b="0" i="0" u="none" strike="noStrike" cap="none" dirty="0" err="1">
                <a:solidFill>
                  <a:schemeClr val="dk1"/>
                </a:solidFill>
                <a:effectLst/>
                <a:latin typeface="Calibri"/>
                <a:ea typeface="Calibri"/>
                <a:cs typeface="Calibri"/>
                <a:sym typeface="Calibri"/>
              </a:rPr>
              <a:t>SQuAD</a:t>
            </a:r>
            <a:r>
              <a:rPr lang="en-US" sz="1200" b="0" i="0" u="none" strike="noStrike" cap="none" dirty="0">
                <a:solidFill>
                  <a:schemeClr val="dk1"/>
                </a:solidFill>
                <a:effectLst/>
                <a:latin typeface="Calibri"/>
                <a:ea typeface="Calibri"/>
                <a:cs typeface="Calibri"/>
                <a:sym typeface="Calibri"/>
              </a:rPr>
              <a:t> and 1.1% for SST-2, CoNLL-03, with</a:t>
            </a:r>
          </a:p>
          <a:p>
            <a:r>
              <a:rPr lang="en-US" sz="1200" b="0" i="0" u="none" strike="noStrike" cap="none" dirty="0">
                <a:solidFill>
                  <a:schemeClr val="dk1"/>
                </a:solidFill>
                <a:effectLst/>
                <a:latin typeface="Calibri"/>
                <a:ea typeface="Calibri"/>
                <a:cs typeface="Calibri"/>
                <a:sym typeface="Calibri"/>
              </a:rPr>
              <a:t>up to</a:t>
            </a:r>
          </a:p>
          <a:p>
            <a:r>
              <a:rPr lang="en-US" sz="1200" b="0" i="0" u="none" strike="noStrike" cap="none" dirty="0">
                <a:solidFill>
                  <a:schemeClr val="dk1"/>
                </a:solidFill>
                <a:effectLst/>
                <a:latin typeface="Calibri"/>
                <a:ea typeface="Calibri"/>
                <a:cs typeface="Calibri"/>
                <a:sym typeface="Calibri"/>
              </a:rPr>
              <a:t>13</a:t>
            </a:r>
          </a:p>
          <a:p>
            <a:r>
              <a:rPr lang="en-US" sz="1200" b="0" i="0" u="none" strike="noStrike" cap="none" dirty="0">
                <a:solidFill>
                  <a:schemeClr val="dk1"/>
                </a:solidFill>
                <a:effectLst/>
                <a:latin typeface="Calibri"/>
                <a:ea typeface="Calibri"/>
                <a:cs typeface="Calibri"/>
                <a:sym typeface="Calibri"/>
              </a:rPr>
              <a:t>×</a:t>
            </a:r>
          </a:p>
          <a:p>
            <a:r>
              <a:rPr lang="en-US" sz="1200" b="0" i="0" u="none" strike="noStrike" cap="none" dirty="0">
                <a:solidFill>
                  <a:schemeClr val="dk1"/>
                </a:solidFill>
                <a:effectLst/>
                <a:latin typeface="Calibri"/>
                <a:ea typeface="Calibri"/>
                <a:cs typeface="Calibri"/>
                <a:sym typeface="Calibri"/>
              </a:rPr>
              <a:t>compression ratio in weights. Note that this is up to 7% better than Q-BERT with uniform 2 bits</a:t>
            </a:r>
          </a:p>
          <a:p>
            <a:pPr marL="0" marR="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263" name="Google Shape;263;g5285e9881e_17_85:notes"/>
          <p:cNvSpPr txBox="1">
            <a:spLocks noGrp="1"/>
          </p:cNvSpPr>
          <p:nvPr>
            <p:ph type="sldNum" idx="12"/>
          </p:nvPr>
        </p:nvSpPr>
        <p:spPr>
          <a:xfrm>
            <a:off x="3970939" y="8829967"/>
            <a:ext cx="3037800" cy="464700"/>
          </a:xfrm>
          <a:prstGeom prst="rect">
            <a:avLst/>
          </a:prstGeom>
          <a:noFill/>
          <a:ln>
            <a:noFill/>
          </a:ln>
        </p:spPr>
        <p:txBody>
          <a:bodyPr spcFirstLastPara="1" wrap="square" lIns="92425" tIns="46200" rIns="92425" bIns="462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26</a:t>
            </a:fld>
            <a:endParaRPr kumimoji="0" sz="1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5178339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5285e9881e_17_85: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g5285e9881e_17_85:notes"/>
          <p:cNvSpPr txBox="1">
            <a:spLocks noGrp="1"/>
          </p:cNvSpPr>
          <p:nvPr>
            <p:ph type="body" idx="1"/>
          </p:nvPr>
        </p:nvSpPr>
        <p:spPr>
          <a:xfrm>
            <a:off x="701041" y="4415790"/>
            <a:ext cx="5608200" cy="4183500"/>
          </a:xfrm>
          <a:prstGeom prst="rect">
            <a:avLst/>
          </a:prstGeom>
          <a:noFill/>
          <a:ln>
            <a:noFill/>
          </a:ln>
        </p:spPr>
        <p:txBody>
          <a:bodyPr spcFirstLastPara="1" wrap="square" lIns="92425" tIns="46200" rIns="92425" bIns="46200" anchor="t" anchorCtr="0">
            <a:noAutofit/>
          </a:bodyPr>
          <a:lstStyle/>
          <a:p>
            <a:pPr marL="0" marR="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263" name="Google Shape;263;g5285e9881e_17_85:notes"/>
          <p:cNvSpPr txBox="1">
            <a:spLocks noGrp="1"/>
          </p:cNvSpPr>
          <p:nvPr>
            <p:ph type="sldNum" idx="12"/>
          </p:nvPr>
        </p:nvSpPr>
        <p:spPr>
          <a:xfrm>
            <a:off x="3970939" y="8829967"/>
            <a:ext cx="3037800" cy="464700"/>
          </a:xfrm>
          <a:prstGeom prst="rect">
            <a:avLst/>
          </a:prstGeom>
          <a:noFill/>
          <a:ln>
            <a:noFill/>
          </a:ln>
        </p:spPr>
        <p:txBody>
          <a:bodyPr spcFirstLastPara="1" wrap="square" lIns="92425" tIns="46200" rIns="92425" bIns="462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27</a:t>
            </a:fld>
            <a:endParaRPr kumimoji="0" sz="1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3052268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5285e9881e_17_85: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g5285e9881e_17_85:notes"/>
          <p:cNvSpPr txBox="1">
            <a:spLocks noGrp="1"/>
          </p:cNvSpPr>
          <p:nvPr>
            <p:ph type="body" idx="1"/>
          </p:nvPr>
        </p:nvSpPr>
        <p:spPr>
          <a:xfrm>
            <a:off x="701041" y="4415790"/>
            <a:ext cx="5608200" cy="4183500"/>
          </a:xfrm>
          <a:prstGeom prst="rect">
            <a:avLst/>
          </a:prstGeom>
          <a:noFill/>
          <a:ln>
            <a:noFill/>
          </a:ln>
        </p:spPr>
        <p:txBody>
          <a:bodyPr spcFirstLastPara="1" wrap="square" lIns="92425" tIns="46200" rIns="92425" bIns="46200" anchor="t" anchorCtr="0">
            <a:noAutofit/>
          </a:bodyPr>
          <a:lstStyle/>
          <a:p>
            <a:pPr marL="0" marR="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263" name="Google Shape;263;g5285e9881e_17_85:notes"/>
          <p:cNvSpPr txBox="1">
            <a:spLocks noGrp="1"/>
          </p:cNvSpPr>
          <p:nvPr>
            <p:ph type="sldNum" idx="12"/>
          </p:nvPr>
        </p:nvSpPr>
        <p:spPr>
          <a:xfrm>
            <a:off x="3970939" y="8829967"/>
            <a:ext cx="3037800" cy="464700"/>
          </a:xfrm>
          <a:prstGeom prst="rect">
            <a:avLst/>
          </a:prstGeom>
          <a:noFill/>
          <a:ln>
            <a:noFill/>
          </a:ln>
        </p:spPr>
        <p:txBody>
          <a:bodyPr spcFirstLastPara="1" wrap="square" lIns="92425" tIns="46200" rIns="92425" bIns="462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28</a:t>
            </a:fld>
            <a:endParaRPr kumimoji="0" sz="1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4487040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5285e9881e_17_85: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g5285e9881e_17_85:notes"/>
          <p:cNvSpPr txBox="1">
            <a:spLocks noGrp="1"/>
          </p:cNvSpPr>
          <p:nvPr>
            <p:ph type="body" idx="1"/>
          </p:nvPr>
        </p:nvSpPr>
        <p:spPr>
          <a:xfrm>
            <a:off x="701041" y="4415790"/>
            <a:ext cx="5608200" cy="4183500"/>
          </a:xfrm>
          <a:prstGeom prst="rect">
            <a:avLst/>
          </a:prstGeom>
          <a:noFill/>
          <a:ln>
            <a:noFill/>
          </a:ln>
        </p:spPr>
        <p:txBody>
          <a:bodyPr spcFirstLastPara="1" wrap="square" lIns="92425" tIns="46200" rIns="92425" bIns="46200" anchor="t" anchorCtr="0">
            <a:noAutofit/>
          </a:bodyPr>
          <a:lstStyle/>
          <a:p>
            <a:pPr marL="0" marR="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263" name="Google Shape;263;g5285e9881e_17_85:notes"/>
          <p:cNvSpPr txBox="1">
            <a:spLocks noGrp="1"/>
          </p:cNvSpPr>
          <p:nvPr>
            <p:ph type="sldNum" idx="12"/>
          </p:nvPr>
        </p:nvSpPr>
        <p:spPr>
          <a:xfrm>
            <a:off x="3970939" y="8829967"/>
            <a:ext cx="3037800" cy="464700"/>
          </a:xfrm>
          <a:prstGeom prst="rect">
            <a:avLst/>
          </a:prstGeom>
          <a:noFill/>
          <a:ln>
            <a:noFill/>
          </a:ln>
        </p:spPr>
        <p:txBody>
          <a:bodyPr spcFirstLastPara="1" wrap="square" lIns="92425" tIns="46200" rIns="92425" bIns="462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29</a:t>
            </a:fld>
            <a:endParaRPr kumimoji="0" sz="1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915011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5285e9881e_17_85: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g5285e9881e_17_85:notes"/>
          <p:cNvSpPr txBox="1">
            <a:spLocks noGrp="1"/>
          </p:cNvSpPr>
          <p:nvPr>
            <p:ph type="body" idx="1"/>
          </p:nvPr>
        </p:nvSpPr>
        <p:spPr>
          <a:xfrm>
            <a:off x="701041" y="4415790"/>
            <a:ext cx="5608200" cy="4183500"/>
          </a:xfrm>
          <a:prstGeom prst="rect">
            <a:avLst/>
          </a:prstGeom>
          <a:noFill/>
          <a:ln>
            <a:noFill/>
          </a:ln>
        </p:spPr>
        <p:txBody>
          <a:bodyPr spcFirstLastPara="1" wrap="square" lIns="92425" tIns="46200" rIns="92425" bIns="46200" anchor="t" anchorCtr="0">
            <a:noAutofit/>
          </a:bodyPr>
          <a:lstStyle/>
          <a:p>
            <a:pPr marL="0" marR="0" lvl="0" indent="0" algn="l" rtl="0">
              <a:lnSpc>
                <a:spcPct val="100000"/>
              </a:lnSpc>
              <a:spcBef>
                <a:spcPts val="0"/>
              </a:spcBef>
              <a:spcAft>
                <a:spcPts val="0"/>
              </a:spcAft>
              <a:buSzPts val="1400"/>
              <a:buNone/>
            </a:pPr>
            <a:r>
              <a:rPr lang="en-US" sz="1200" b="0" i="0" u="none" strike="noStrike" cap="none" dirty="0" err="1">
                <a:solidFill>
                  <a:schemeClr val="dk1"/>
                </a:solidFill>
                <a:latin typeface="Calibri"/>
                <a:ea typeface="Calibri"/>
                <a:cs typeface="Calibri"/>
                <a:sym typeface="Calibri"/>
              </a:rPr>
              <a:t>Starcraft</a:t>
            </a:r>
            <a:r>
              <a:rPr lang="en-US" sz="1200" b="0" i="0" u="none" strike="noStrike" cap="none" dirty="0">
                <a:solidFill>
                  <a:schemeClr val="dk1"/>
                </a:solidFill>
                <a:latin typeface="Calibri"/>
                <a:ea typeface="Calibri"/>
                <a:cs typeface="Calibri"/>
                <a:sym typeface="Calibri"/>
              </a:rPr>
              <a:t> game</a:t>
            </a:r>
            <a:endParaRPr sz="1200" b="0" i="0" u="none" strike="noStrike" cap="none" dirty="0">
              <a:solidFill>
                <a:schemeClr val="dk1"/>
              </a:solidFill>
              <a:latin typeface="Calibri"/>
              <a:ea typeface="Calibri"/>
              <a:cs typeface="Calibri"/>
              <a:sym typeface="Calibri"/>
            </a:endParaRPr>
          </a:p>
        </p:txBody>
      </p:sp>
      <p:sp>
        <p:nvSpPr>
          <p:cNvPr id="263" name="Google Shape;263;g5285e9881e_17_85:notes"/>
          <p:cNvSpPr txBox="1">
            <a:spLocks noGrp="1"/>
          </p:cNvSpPr>
          <p:nvPr>
            <p:ph type="sldNum" idx="12"/>
          </p:nvPr>
        </p:nvSpPr>
        <p:spPr>
          <a:xfrm>
            <a:off x="3970939" y="8829967"/>
            <a:ext cx="3037800" cy="464700"/>
          </a:xfrm>
          <a:prstGeom prst="rect">
            <a:avLst/>
          </a:prstGeom>
          <a:noFill/>
          <a:ln>
            <a:noFill/>
          </a:ln>
        </p:spPr>
        <p:txBody>
          <a:bodyPr spcFirstLastPara="1" wrap="square" lIns="92425" tIns="46200" rIns="92425" bIns="462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3</a:t>
            </a:fld>
            <a:endParaRPr kumimoji="0" sz="1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4854035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5285e9881e_17_85: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g5285e9881e_17_85:notes"/>
          <p:cNvSpPr txBox="1">
            <a:spLocks noGrp="1"/>
          </p:cNvSpPr>
          <p:nvPr>
            <p:ph type="body" idx="1"/>
          </p:nvPr>
        </p:nvSpPr>
        <p:spPr>
          <a:xfrm>
            <a:off x="701041" y="4415790"/>
            <a:ext cx="5608200" cy="4183500"/>
          </a:xfrm>
          <a:prstGeom prst="rect">
            <a:avLst/>
          </a:prstGeom>
          <a:noFill/>
          <a:ln>
            <a:noFill/>
          </a:ln>
        </p:spPr>
        <p:txBody>
          <a:bodyPr spcFirstLastPara="1" wrap="square" lIns="92425" tIns="46200" rIns="92425" bIns="46200" anchor="t" anchorCtr="0">
            <a:noAutofit/>
          </a:bodyPr>
          <a:lstStyle/>
          <a:p>
            <a:r>
              <a:rPr lang="en-US" sz="1200" b="0" i="0" u="none" strike="noStrike" cap="none" dirty="0">
                <a:solidFill>
                  <a:schemeClr val="dk1"/>
                </a:solidFill>
                <a:effectLst/>
                <a:latin typeface="Calibri"/>
                <a:ea typeface="Calibri"/>
                <a:cs typeface="Calibri"/>
                <a:sym typeface="Calibri"/>
              </a:rPr>
              <a:t>One important observation is that we found </a:t>
            </a:r>
            <a:r>
              <a:rPr lang="en-US" sz="1200" b="0" i="0" u="none" strike="noStrike" cap="none" dirty="0" err="1">
                <a:solidFill>
                  <a:schemeClr val="dk1"/>
                </a:solidFill>
                <a:effectLst/>
                <a:latin typeface="Calibri"/>
                <a:ea typeface="Calibri"/>
                <a:cs typeface="Calibri"/>
                <a:sym typeface="Calibri"/>
              </a:rPr>
              <a:t>SQuAD</a:t>
            </a:r>
            <a:r>
              <a:rPr lang="en-US" sz="1200" b="0" i="0" u="none" strike="noStrike" cap="none" dirty="0">
                <a:solidFill>
                  <a:schemeClr val="dk1"/>
                </a:solidFill>
                <a:effectLst/>
                <a:latin typeface="Calibri"/>
                <a:ea typeface="Calibri"/>
                <a:cs typeface="Calibri"/>
                <a:sym typeface="Calibri"/>
              </a:rPr>
              <a:t> to be harder to quantize as compared to other tasks; see Tab. 1d.</a:t>
            </a:r>
          </a:p>
          <a:p>
            <a:r>
              <a:rPr lang="en-US" sz="1200" b="0" i="0" u="none" strike="noStrike" cap="none" dirty="0">
                <a:solidFill>
                  <a:schemeClr val="dk1"/>
                </a:solidFill>
                <a:effectLst/>
                <a:latin typeface="Calibri"/>
                <a:ea typeface="Calibri"/>
                <a:cs typeface="Calibri"/>
                <a:sym typeface="Calibri"/>
              </a:rPr>
              <a:t>For example, 2-bits </a:t>
            </a:r>
            <a:r>
              <a:rPr lang="en-US" sz="1200" b="0" i="0" u="none" strike="noStrike" cap="none" dirty="0" err="1">
                <a:solidFill>
                  <a:schemeClr val="dk1"/>
                </a:solidFill>
                <a:effectLst/>
                <a:latin typeface="Calibri"/>
                <a:ea typeface="Calibri"/>
                <a:cs typeface="Calibri"/>
                <a:sym typeface="Calibri"/>
              </a:rPr>
              <a:t>DirectQ</a:t>
            </a:r>
            <a:r>
              <a:rPr lang="en-US" sz="1200" b="0" i="0" u="none" strike="noStrike" cap="none" dirty="0">
                <a:solidFill>
                  <a:schemeClr val="dk1"/>
                </a:solidFill>
                <a:effectLst/>
                <a:latin typeface="Calibri"/>
                <a:ea typeface="Calibri"/>
                <a:cs typeface="Calibri"/>
                <a:sym typeface="Calibri"/>
              </a:rPr>
              <a:t> results in only 10% F</a:t>
            </a:r>
          </a:p>
          <a:p>
            <a:r>
              <a:rPr lang="en-US" sz="1200" b="0" i="0" u="none" strike="noStrike" cap="none" dirty="0">
                <a:solidFill>
                  <a:schemeClr val="dk1"/>
                </a:solidFill>
                <a:effectLst/>
                <a:latin typeface="Calibri"/>
                <a:ea typeface="Calibri"/>
                <a:cs typeface="Calibri"/>
                <a:sym typeface="Calibri"/>
              </a:rPr>
              <a:t>1</a:t>
            </a:r>
          </a:p>
          <a:p>
            <a:r>
              <a:rPr lang="en-US" sz="1200" b="0" i="0" u="none" strike="noStrike" cap="none" dirty="0">
                <a:solidFill>
                  <a:schemeClr val="dk1"/>
                </a:solidFill>
                <a:effectLst/>
                <a:latin typeface="Calibri"/>
                <a:ea typeface="Calibri"/>
                <a:cs typeface="Calibri"/>
                <a:sym typeface="Calibri"/>
              </a:rPr>
              <a:t>score. Even Q-BERT has larger performance drop as compared to</a:t>
            </a:r>
          </a:p>
          <a:p>
            <a:r>
              <a:rPr lang="en-US" sz="1200" b="0" i="0" u="none" strike="noStrike" cap="none" dirty="0">
                <a:solidFill>
                  <a:schemeClr val="dk1"/>
                </a:solidFill>
                <a:effectLst/>
                <a:latin typeface="Calibri"/>
                <a:ea typeface="Calibri"/>
                <a:cs typeface="Calibri"/>
                <a:sym typeface="Calibri"/>
              </a:rPr>
              <a:t>other tasks in Tab. 1. We studied this phenomenon further through Hessian analysis. In Fig. 2, among all the tasks, it</a:t>
            </a:r>
          </a:p>
          <a:p>
            <a:r>
              <a:rPr lang="en-US" sz="1200" b="0" i="0" u="none" strike="noStrike" cap="none" dirty="0">
                <a:solidFill>
                  <a:schemeClr val="dk1"/>
                </a:solidFill>
                <a:effectLst/>
                <a:latin typeface="Calibri"/>
                <a:ea typeface="Calibri"/>
                <a:cs typeface="Calibri"/>
                <a:sym typeface="Calibri"/>
              </a:rPr>
              <a:t>can be clearly seen that </a:t>
            </a:r>
            <a:r>
              <a:rPr lang="en-US" sz="1200" b="0" i="0" u="none" strike="noStrike" cap="none" dirty="0" err="1">
                <a:solidFill>
                  <a:schemeClr val="dk1"/>
                </a:solidFill>
                <a:effectLst/>
                <a:latin typeface="Calibri"/>
                <a:ea typeface="Calibri"/>
                <a:cs typeface="Calibri"/>
                <a:sym typeface="Calibri"/>
              </a:rPr>
              <a:t>SQuAD</a:t>
            </a:r>
            <a:r>
              <a:rPr lang="en-US" sz="1200" b="0" i="0" u="none" strike="noStrike" cap="none" dirty="0">
                <a:solidFill>
                  <a:schemeClr val="dk1"/>
                </a:solidFill>
                <a:effectLst/>
                <a:latin typeface="Calibri"/>
                <a:ea typeface="Calibri"/>
                <a:cs typeface="Calibri"/>
                <a:sym typeface="Calibri"/>
              </a:rPr>
              <a:t> not only has much larger eigenvalue variance, but it has very large negative eigenvalues.</a:t>
            </a:r>
          </a:p>
          <a:p>
            <a:r>
              <a:rPr lang="en-US" sz="1200" b="0" i="0" u="none" strike="noStrike" cap="none" dirty="0">
                <a:solidFill>
                  <a:schemeClr val="dk1"/>
                </a:solidFill>
                <a:effectLst/>
                <a:latin typeface="Calibri"/>
                <a:ea typeface="Calibri"/>
                <a:cs typeface="Calibri"/>
                <a:sym typeface="Calibri"/>
              </a:rPr>
              <a:t>In fact this shows that the existing BERT model for </a:t>
            </a:r>
            <a:r>
              <a:rPr lang="en-US" sz="1200" b="0" i="0" u="none" strike="noStrike" cap="none" dirty="0" err="1">
                <a:solidFill>
                  <a:schemeClr val="dk1"/>
                </a:solidFill>
                <a:effectLst/>
                <a:latin typeface="Calibri"/>
                <a:ea typeface="Calibri"/>
                <a:cs typeface="Calibri"/>
                <a:sym typeface="Calibri"/>
              </a:rPr>
              <a:t>SQuAD</a:t>
            </a:r>
            <a:r>
              <a:rPr lang="en-US" sz="1200" b="0" i="0" u="none" strike="noStrike" cap="none" dirty="0">
                <a:solidFill>
                  <a:schemeClr val="dk1"/>
                </a:solidFill>
                <a:effectLst/>
                <a:latin typeface="Calibri"/>
                <a:ea typeface="Calibri"/>
                <a:cs typeface="Calibri"/>
                <a:sym typeface="Calibri"/>
              </a:rPr>
              <a:t> has not reached a local minima. This is further illustrated</a:t>
            </a:r>
          </a:p>
          <a:p>
            <a:r>
              <a:rPr lang="en-US" sz="1200" b="0" i="0" u="none" strike="noStrike" cap="none" dirty="0">
                <a:solidFill>
                  <a:schemeClr val="dk1"/>
                </a:solidFill>
                <a:effectLst/>
                <a:latin typeface="Calibri"/>
                <a:ea typeface="Calibri"/>
                <a:cs typeface="Calibri"/>
                <a:sym typeface="Calibri"/>
              </a:rPr>
              <a:t>in the 3-d loss landscape of all four tasks in Fig. 1 and Fig. 3 (and Fig. 6 in Appendix). It can be clearly seen that for</a:t>
            </a:r>
          </a:p>
          <a:p>
            <a:r>
              <a:rPr lang="en-US" sz="1200" b="0" i="0" u="none" strike="noStrike" cap="none" dirty="0">
                <a:solidFill>
                  <a:schemeClr val="dk1"/>
                </a:solidFill>
                <a:effectLst/>
                <a:latin typeface="Calibri"/>
                <a:ea typeface="Calibri"/>
                <a:cs typeface="Calibri"/>
                <a:sym typeface="Calibri"/>
              </a:rPr>
              <a:t>the other three tasks, the stopping point is at a quadratic bowl (at least in the first two dominant eigenvalue directions of</a:t>
            </a:r>
          </a:p>
          <a:p>
            <a:r>
              <a:rPr lang="en-US" sz="1200" b="0" i="0" u="none" strike="noStrike" cap="none" dirty="0">
                <a:solidFill>
                  <a:schemeClr val="dk1"/>
                </a:solidFill>
                <a:effectLst/>
                <a:latin typeface="Calibri"/>
                <a:ea typeface="Calibri"/>
                <a:cs typeface="Calibri"/>
                <a:sym typeface="Calibri"/>
              </a:rPr>
              <a:t>the Hessian). However, compared to the others, </a:t>
            </a:r>
            <a:r>
              <a:rPr lang="en-US" sz="1200" b="0" i="0" u="none" strike="noStrike" cap="none" dirty="0" err="1">
                <a:solidFill>
                  <a:schemeClr val="dk1"/>
                </a:solidFill>
                <a:effectLst/>
                <a:latin typeface="Calibri"/>
                <a:ea typeface="Calibri"/>
                <a:cs typeface="Calibri"/>
                <a:sym typeface="Calibri"/>
              </a:rPr>
              <a:t>SQuAD</a:t>
            </a:r>
            <a:r>
              <a:rPr lang="en-US" sz="1200" b="0" i="0" u="none" strike="noStrike" cap="none" dirty="0">
                <a:solidFill>
                  <a:schemeClr val="dk1"/>
                </a:solidFill>
                <a:effectLst/>
                <a:latin typeface="Calibri"/>
                <a:ea typeface="Calibri"/>
                <a:cs typeface="Calibri"/>
                <a:sym typeface="Calibri"/>
              </a:rPr>
              <a:t> has a totally different structure to its loss landscape. As shown</a:t>
            </a:r>
          </a:p>
          <a:p>
            <a:r>
              <a:rPr lang="en-US" sz="1200" b="0" i="0" u="none" strike="noStrike" cap="none" dirty="0">
                <a:solidFill>
                  <a:schemeClr val="dk1"/>
                </a:solidFill>
                <a:effectLst/>
                <a:latin typeface="Calibri"/>
                <a:ea typeface="Calibri"/>
                <a:cs typeface="Calibri"/>
                <a:sym typeface="Calibri"/>
              </a:rPr>
              <a:t>in Fig. 3, the stopping points of different layers on </a:t>
            </a:r>
            <a:r>
              <a:rPr lang="en-US" sz="1200" b="0" i="0" u="none" strike="noStrike" cap="none" dirty="0" err="1">
                <a:solidFill>
                  <a:schemeClr val="dk1"/>
                </a:solidFill>
                <a:effectLst/>
                <a:latin typeface="Calibri"/>
                <a:ea typeface="Calibri"/>
                <a:cs typeface="Calibri"/>
                <a:sym typeface="Calibri"/>
              </a:rPr>
              <a:t>SQuAD</a:t>
            </a:r>
            <a:r>
              <a:rPr lang="en-US" sz="1200" b="0" i="0" u="none" strike="noStrike" cap="none" dirty="0">
                <a:solidFill>
                  <a:schemeClr val="dk1"/>
                </a:solidFill>
                <a:effectLst/>
                <a:latin typeface="Calibri"/>
                <a:ea typeface="Calibri"/>
                <a:cs typeface="Calibri"/>
                <a:sym typeface="Calibri"/>
              </a:rPr>
              <a:t> have negative curvature directions, which means they have not</a:t>
            </a:r>
          </a:p>
          <a:p>
            <a:r>
              <a:rPr lang="en-US" sz="1200" b="0" i="0" u="none" strike="noStrike" cap="none" dirty="0">
                <a:solidFill>
                  <a:schemeClr val="dk1"/>
                </a:solidFill>
                <a:effectLst/>
                <a:latin typeface="Calibri"/>
                <a:ea typeface="Calibri"/>
                <a:cs typeface="Calibri"/>
                <a:sym typeface="Calibri"/>
              </a:rPr>
              <a:t>converged to a local minima yet. This could well explain why the quantization of </a:t>
            </a:r>
            <a:r>
              <a:rPr lang="en-US" sz="1200" b="0" i="0" u="none" strike="noStrike" cap="none" dirty="0" err="1">
                <a:solidFill>
                  <a:schemeClr val="dk1"/>
                </a:solidFill>
                <a:effectLst/>
                <a:latin typeface="Calibri"/>
                <a:ea typeface="Calibri"/>
                <a:cs typeface="Calibri"/>
                <a:sym typeface="Calibri"/>
              </a:rPr>
              <a:t>SQuAD</a:t>
            </a:r>
            <a:r>
              <a:rPr lang="en-US" sz="1200" b="0" i="0" u="none" strike="noStrike" cap="none" dirty="0">
                <a:solidFill>
                  <a:schemeClr val="dk1"/>
                </a:solidFill>
                <a:effectLst/>
                <a:latin typeface="Calibri"/>
                <a:ea typeface="Calibri"/>
                <a:cs typeface="Calibri"/>
                <a:sym typeface="Calibri"/>
              </a:rPr>
              <a:t> results in more accuracy drop.</a:t>
            </a:r>
          </a:p>
          <a:p>
            <a:r>
              <a:rPr lang="en-US" sz="1200" b="0" i="0" u="none" strike="noStrike" cap="none" dirty="0">
                <a:solidFill>
                  <a:schemeClr val="dk1"/>
                </a:solidFill>
                <a:effectLst/>
                <a:latin typeface="Calibri"/>
                <a:ea typeface="Calibri"/>
                <a:cs typeface="Calibri"/>
                <a:sym typeface="Calibri"/>
              </a:rPr>
              <a:t>Our initial attempts to address this by changing training hyper-parameters were not successful. </a:t>
            </a:r>
          </a:p>
          <a:p>
            <a:pPr marL="0" marR="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263" name="Google Shape;263;g5285e9881e_17_85:notes"/>
          <p:cNvSpPr txBox="1">
            <a:spLocks noGrp="1"/>
          </p:cNvSpPr>
          <p:nvPr>
            <p:ph type="sldNum" idx="12"/>
          </p:nvPr>
        </p:nvSpPr>
        <p:spPr>
          <a:xfrm>
            <a:off x="3970939" y="8829967"/>
            <a:ext cx="3037800" cy="464700"/>
          </a:xfrm>
          <a:prstGeom prst="rect">
            <a:avLst/>
          </a:prstGeom>
          <a:noFill/>
          <a:ln>
            <a:noFill/>
          </a:ln>
        </p:spPr>
        <p:txBody>
          <a:bodyPr spcFirstLastPara="1" wrap="square" lIns="92425" tIns="46200" rIns="92425" bIns="462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30</a:t>
            </a:fld>
            <a:endParaRPr kumimoji="0" sz="1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608313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5285e9881e_17_85: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g5285e9881e_17_85:notes"/>
          <p:cNvSpPr txBox="1">
            <a:spLocks noGrp="1"/>
          </p:cNvSpPr>
          <p:nvPr>
            <p:ph type="body" idx="1"/>
          </p:nvPr>
        </p:nvSpPr>
        <p:spPr>
          <a:xfrm>
            <a:off x="701041" y="4415790"/>
            <a:ext cx="5608200" cy="4183500"/>
          </a:xfrm>
          <a:prstGeom prst="rect">
            <a:avLst/>
          </a:prstGeom>
          <a:noFill/>
          <a:ln>
            <a:noFill/>
          </a:ln>
        </p:spPr>
        <p:txBody>
          <a:bodyPr spcFirstLastPara="1" wrap="square" lIns="92425" tIns="46200" rIns="92425" bIns="46200" anchor="t" anchorCtr="0">
            <a:noAutofit/>
          </a:bodyPr>
          <a:lstStyle/>
          <a:p>
            <a:r>
              <a:rPr lang="en-US" sz="1200" b="0" i="0" u="none" strike="noStrike" cap="none" dirty="0">
                <a:solidFill>
                  <a:schemeClr val="dk1"/>
                </a:solidFill>
                <a:effectLst/>
                <a:latin typeface="Calibri"/>
                <a:ea typeface="Calibri"/>
                <a:cs typeface="Calibri"/>
                <a:sym typeface="Calibri"/>
              </a:rPr>
              <a:t>We measure the performance gains with different group numbers in Tab. 2.</a:t>
            </a:r>
          </a:p>
          <a:p>
            <a:r>
              <a:rPr lang="en-US" sz="1200" b="0" i="0" u="none" strike="noStrike" cap="none" dirty="0">
                <a:solidFill>
                  <a:schemeClr val="dk1"/>
                </a:solidFill>
                <a:effectLst/>
                <a:latin typeface="Calibri"/>
                <a:ea typeface="Calibri"/>
                <a:cs typeface="Calibri"/>
                <a:sym typeface="Calibri"/>
              </a:rPr>
              <a:t>We can observe from the table that performing layer-wise quantization (shown in Fig. 4a) is sub-optimal for all three</a:t>
            </a:r>
          </a:p>
          <a:p>
            <a:r>
              <a:rPr lang="en-US" sz="1200" b="0" i="0" u="none" strike="noStrike" cap="none" dirty="0">
                <a:solidFill>
                  <a:schemeClr val="dk1"/>
                </a:solidFill>
                <a:effectLst/>
                <a:latin typeface="Calibri"/>
                <a:ea typeface="Calibri"/>
                <a:cs typeface="Calibri"/>
                <a:sym typeface="Calibri"/>
              </a:rPr>
              <a:t>tasks (the performance drop is around 7% even with 4-bits weights). However, the performance significantly increases</a:t>
            </a:r>
          </a:p>
          <a:p>
            <a:r>
              <a:rPr lang="en-US" sz="1200" b="0" i="0" u="none" strike="noStrike" cap="none" dirty="0">
                <a:solidFill>
                  <a:schemeClr val="dk1"/>
                </a:solidFill>
                <a:effectLst/>
                <a:latin typeface="Calibri"/>
                <a:ea typeface="Calibri"/>
                <a:cs typeface="Calibri"/>
                <a:sym typeface="Calibri"/>
              </a:rPr>
              <a:t>as we increase the number of groups. For example, in the case with 12 groups, the performance degradation is less</a:t>
            </a:r>
          </a:p>
          <a:p>
            <a:r>
              <a:rPr lang="en-US" sz="1200" b="0" i="0" u="none" strike="noStrike" cap="none" dirty="0">
                <a:solidFill>
                  <a:schemeClr val="dk1"/>
                </a:solidFill>
                <a:effectLst/>
                <a:latin typeface="Calibri"/>
                <a:ea typeface="Calibri"/>
                <a:cs typeface="Calibri"/>
                <a:sym typeface="Calibri"/>
              </a:rPr>
              <a:t>than 1% for all the tasks. Further increasing the group number from 12 to 128 increases the accuracy by at least 0.3%</a:t>
            </a:r>
          </a:p>
          <a:p>
            <a:r>
              <a:rPr lang="en-US" sz="1200" b="0" i="0" u="none" strike="noStrike" cap="none" dirty="0">
                <a:solidFill>
                  <a:schemeClr val="dk1"/>
                </a:solidFill>
                <a:effectLst/>
                <a:latin typeface="Calibri"/>
                <a:ea typeface="Calibri"/>
                <a:cs typeface="Calibri"/>
                <a:sym typeface="Calibri"/>
              </a:rPr>
              <a:t>accuracy. However, increasing the group number further from 128 to 768 can only increase the performance within 0.1%.</a:t>
            </a:r>
          </a:p>
          <a:p>
            <a:r>
              <a:rPr lang="en-US" sz="1200" b="0" i="0" u="none" strike="noStrike" cap="none" dirty="0">
                <a:solidFill>
                  <a:schemeClr val="dk1"/>
                </a:solidFill>
                <a:effectLst/>
                <a:latin typeface="Calibri"/>
                <a:ea typeface="Calibri"/>
                <a:cs typeface="Calibri"/>
                <a:sym typeface="Calibri"/>
              </a:rPr>
              <a:t>This shows that the performance gain saturates with group number 128, and we should note that the saturation group</a:t>
            </a:r>
          </a:p>
          <a:p>
            <a:r>
              <a:rPr lang="en-US" sz="1200" b="0" i="0" u="none" strike="noStrike" cap="none" dirty="0">
                <a:solidFill>
                  <a:schemeClr val="dk1"/>
                </a:solidFill>
                <a:effectLst/>
                <a:latin typeface="Calibri"/>
                <a:ea typeface="Calibri"/>
                <a:cs typeface="Calibri"/>
                <a:sym typeface="Calibri"/>
              </a:rPr>
              <a:t>number can potentially be even smaller, such as 12, with less aggressive quantization. It is also preferable not to have very</a:t>
            </a:r>
          </a:p>
          <a:p>
            <a:r>
              <a:rPr lang="en-US" sz="1200" b="0" i="0" u="none" strike="noStrike" cap="none" dirty="0">
                <a:solidFill>
                  <a:schemeClr val="dk1"/>
                </a:solidFill>
                <a:effectLst/>
                <a:latin typeface="Calibri"/>
                <a:ea typeface="Calibri"/>
                <a:cs typeface="Calibri"/>
                <a:sym typeface="Calibri"/>
              </a:rPr>
              <a:t>large value for the number of group since it increases the number of Look-up Tables (LUTs) necessary for each matrix</a:t>
            </a:r>
          </a:p>
          <a:p>
            <a:r>
              <a:rPr lang="en-US" sz="1200" b="0" i="0" u="none" strike="noStrike" cap="none" dirty="0">
                <a:solidFill>
                  <a:schemeClr val="dk1"/>
                </a:solidFill>
                <a:effectLst/>
                <a:latin typeface="Calibri"/>
                <a:ea typeface="Calibri"/>
                <a:cs typeface="Calibri"/>
                <a:sym typeface="Calibri"/>
              </a:rPr>
              <a:t>multiplication. </a:t>
            </a:r>
          </a:p>
        </p:txBody>
      </p:sp>
      <p:sp>
        <p:nvSpPr>
          <p:cNvPr id="263" name="Google Shape;263;g5285e9881e_17_85:notes"/>
          <p:cNvSpPr txBox="1">
            <a:spLocks noGrp="1"/>
          </p:cNvSpPr>
          <p:nvPr>
            <p:ph type="sldNum" idx="12"/>
          </p:nvPr>
        </p:nvSpPr>
        <p:spPr>
          <a:xfrm>
            <a:off x="3970939" y="8829967"/>
            <a:ext cx="3037800" cy="464700"/>
          </a:xfrm>
          <a:prstGeom prst="rect">
            <a:avLst/>
          </a:prstGeom>
          <a:noFill/>
          <a:ln>
            <a:noFill/>
          </a:ln>
        </p:spPr>
        <p:txBody>
          <a:bodyPr spcFirstLastPara="1" wrap="square" lIns="92425" tIns="46200" rIns="92425" bIns="462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31</a:t>
            </a:fld>
            <a:endParaRPr kumimoji="0" sz="1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7303504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5285e9881e_17_85: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g5285e9881e_17_85:notes"/>
          <p:cNvSpPr txBox="1">
            <a:spLocks noGrp="1"/>
          </p:cNvSpPr>
          <p:nvPr>
            <p:ph type="body" idx="1"/>
          </p:nvPr>
        </p:nvSpPr>
        <p:spPr>
          <a:xfrm>
            <a:off x="701041" y="4415790"/>
            <a:ext cx="5608200" cy="4183500"/>
          </a:xfrm>
          <a:prstGeom prst="rect">
            <a:avLst/>
          </a:prstGeom>
          <a:noFill/>
          <a:ln>
            <a:noFill/>
          </a:ln>
        </p:spPr>
        <p:txBody>
          <a:bodyPr spcFirstLastPara="1" wrap="square" lIns="92425" tIns="46200" rIns="92425" bIns="46200" anchor="t" anchorCtr="0">
            <a:noAutofit/>
          </a:bodyPr>
          <a:lstStyle/>
          <a:p>
            <a:pPr marL="0" marR="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263" name="Google Shape;263;g5285e9881e_17_85:notes"/>
          <p:cNvSpPr txBox="1">
            <a:spLocks noGrp="1"/>
          </p:cNvSpPr>
          <p:nvPr>
            <p:ph type="sldNum" idx="12"/>
          </p:nvPr>
        </p:nvSpPr>
        <p:spPr>
          <a:xfrm>
            <a:off x="3970939" y="8829967"/>
            <a:ext cx="3037800" cy="464700"/>
          </a:xfrm>
          <a:prstGeom prst="rect">
            <a:avLst/>
          </a:prstGeom>
          <a:noFill/>
          <a:ln>
            <a:noFill/>
          </a:ln>
        </p:spPr>
        <p:txBody>
          <a:bodyPr spcFirstLastPara="1" wrap="square" lIns="92425" tIns="46200" rIns="92425" bIns="462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32</a:t>
            </a:fld>
            <a:endParaRPr kumimoji="0" sz="1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2260540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5285e9881e_17_85: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g5285e9881e_17_85:notes"/>
          <p:cNvSpPr txBox="1">
            <a:spLocks noGrp="1"/>
          </p:cNvSpPr>
          <p:nvPr>
            <p:ph type="body" idx="1"/>
          </p:nvPr>
        </p:nvSpPr>
        <p:spPr>
          <a:xfrm>
            <a:off x="701041" y="4415790"/>
            <a:ext cx="5608200" cy="4183500"/>
          </a:xfrm>
          <a:prstGeom prst="rect">
            <a:avLst/>
          </a:prstGeom>
          <a:noFill/>
          <a:ln>
            <a:noFill/>
          </a:ln>
        </p:spPr>
        <p:txBody>
          <a:bodyPr spcFirstLastPara="1" wrap="square" lIns="92425" tIns="46200" rIns="92425" bIns="46200" anchor="t" anchorCtr="0">
            <a:noAutofit/>
          </a:bodyPr>
          <a:lstStyle/>
          <a:p>
            <a:pPr marL="0" marR="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263" name="Google Shape;263;g5285e9881e_17_85:notes"/>
          <p:cNvSpPr txBox="1">
            <a:spLocks noGrp="1"/>
          </p:cNvSpPr>
          <p:nvPr>
            <p:ph type="sldNum" idx="12"/>
          </p:nvPr>
        </p:nvSpPr>
        <p:spPr>
          <a:xfrm>
            <a:off x="3970939" y="8829967"/>
            <a:ext cx="3037800" cy="464700"/>
          </a:xfrm>
          <a:prstGeom prst="rect">
            <a:avLst/>
          </a:prstGeom>
          <a:noFill/>
          <a:ln>
            <a:noFill/>
          </a:ln>
        </p:spPr>
        <p:txBody>
          <a:bodyPr spcFirstLastPara="1" wrap="square" lIns="92425" tIns="46200" rIns="92425" bIns="462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33</a:t>
            </a:fld>
            <a:endParaRPr kumimoji="0" sz="1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9095470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5285e9881e_17_85: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g5285e9881e_17_85:notes"/>
          <p:cNvSpPr txBox="1">
            <a:spLocks noGrp="1"/>
          </p:cNvSpPr>
          <p:nvPr>
            <p:ph type="body" idx="1"/>
          </p:nvPr>
        </p:nvSpPr>
        <p:spPr>
          <a:xfrm>
            <a:off x="701041" y="4415790"/>
            <a:ext cx="5608200" cy="4183500"/>
          </a:xfrm>
          <a:prstGeom prst="rect">
            <a:avLst/>
          </a:prstGeom>
          <a:noFill/>
          <a:ln>
            <a:noFill/>
          </a:ln>
        </p:spPr>
        <p:txBody>
          <a:bodyPr spcFirstLastPara="1" wrap="square" lIns="92425" tIns="46200" rIns="92425" bIns="46200" anchor="t" anchorCtr="0">
            <a:noAutofit/>
          </a:bodyPr>
          <a:lstStyle/>
          <a:p>
            <a:pPr marL="0" marR="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263" name="Google Shape;263;g5285e9881e_17_85:notes"/>
          <p:cNvSpPr txBox="1">
            <a:spLocks noGrp="1"/>
          </p:cNvSpPr>
          <p:nvPr>
            <p:ph type="sldNum" idx="12"/>
          </p:nvPr>
        </p:nvSpPr>
        <p:spPr>
          <a:xfrm>
            <a:off x="3970939" y="8829967"/>
            <a:ext cx="3037800" cy="464700"/>
          </a:xfrm>
          <a:prstGeom prst="rect">
            <a:avLst/>
          </a:prstGeom>
          <a:noFill/>
          <a:ln>
            <a:noFill/>
          </a:ln>
        </p:spPr>
        <p:txBody>
          <a:bodyPr spcFirstLastPara="1" wrap="square" lIns="92425" tIns="46200" rIns="92425" bIns="462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34</a:t>
            </a:fld>
            <a:endParaRPr kumimoji="0" sz="1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416309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5285e9881e_17_85: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g5285e9881e_17_85:notes"/>
          <p:cNvSpPr txBox="1">
            <a:spLocks noGrp="1"/>
          </p:cNvSpPr>
          <p:nvPr>
            <p:ph type="body" idx="1"/>
          </p:nvPr>
        </p:nvSpPr>
        <p:spPr>
          <a:xfrm>
            <a:off x="701041" y="4415790"/>
            <a:ext cx="5608200" cy="4183500"/>
          </a:xfrm>
          <a:prstGeom prst="rect">
            <a:avLst/>
          </a:prstGeom>
          <a:noFill/>
          <a:ln>
            <a:noFill/>
          </a:ln>
        </p:spPr>
        <p:txBody>
          <a:bodyPr spcFirstLastPara="1" wrap="square" lIns="92425" tIns="46200" rIns="92425" bIns="46200" anchor="t" anchorCtr="0">
            <a:noAutofit/>
          </a:bodyPr>
          <a:lstStyle/>
          <a:p>
            <a:pPr marL="0" marR="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263" name="Google Shape;263;g5285e9881e_17_85:notes"/>
          <p:cNvSpPr txBox="1">
            <a:spLocks noGrp="1"/>
          </p:cNvSpPr>
          <p:nvPr>
            <p:ph type="sldNum" idx="12"/>
          </p:nvPr>
        </p:nvSpPr>
        <p:spPr>
          <a:xfrm>
            <a:off x="3970939" y="8829967"/>
            <a:ext cx="3037800" cy="464700"/>
          </a:xfrm>
          <a:prstGeom prst="rect">
            <a:avLst/>
          </a:prstGeom>
          <a:noFill/>
          <a:ln>
            <a:noFill/>
          </a:ln>
        </p:spPr>
        <p:txBody>
          <a:bodyPr spcFirstLastPara="1" wrap="square" lIns="92425" tIns="46200" rIns="92425" bIns="462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4</a:t>
            </a:fld>
            <a:endParaRPr kumimoji="0" sz="1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420846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5285e9881e_17_85: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g5285e9881e_17_85:notes"/>
          <p:cNvSpPr txBox="1">
            <a:spLocks noGrp="1"/>
          </p:cNvSpPr>
          <p:nvPr>
            <p:ph type="body" idx="1"/>
          </p:nvPr>
        </p:nvSpPr>
        <p:spPr>
          <a:xfrm>
            <a:off x="701041" y="4415790"/>
            <a:ext cx="5608200" cy="4183500"/>
          </a:xfrm>
          <a:prstGeom prst="rect">
            <a:avLst/>
          </a:prstGeom>
          <a:noFill/>
          <a:ln>
            <a:noFill/>
          </a:ln>
        </p:spPr>
        <p:txBody>
          <a:bodyPr spcFirstLastPara="1" wrap="square" lIns="92425" tIns="46200" rIns="92425" bIns="46200" anchor="t" anchorCtr="0">
            <a:noAutofit/>
          </a:bodyPr>
          <a:lstStyle/>
          <a:p>
            <a:pPr marL="0" marR="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263" name="Google Shape;263;g5285e9881e_17_85:notes"/>
          <p:cNvSpPr txBox="1">
            <a:spLocks noGrp="1"/>
          </p:cNvSpPr>
          <p:nvPr>
            <p:ph type="sldNum" idx="12"/>
          </p:nvPr>
        </p:nvSpPr>
        <p:spPr>
          <a:xfrm>
            <a:off x="3970939" y="8829967"/>
            <a:ext cx="3037800" cy="464700"/>
          </a:xfrm>
          <a:prstGeom prst="rect">
            <a:avLst/>
          </a:prstGeom>
          <a:noFill/>
          <a:ln>
            <a:noFill/>
          </a:ln>
        </p:spPr>
        <p:txBody>
          <a:bodyPr spcFirstLastPara="1" wrap="square" lIns="92425" tIns="46200" rIns="92425" bIns="462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5</a:t>
            </a:fld>
            <a:endParaRPr kumimoji="0" sz="1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807002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5285e9881e_17_85: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g5285e9881e_17_85:notes"/>
          <p:cNvSpPr txBox="1">
            <a:spLocks noGrp="1"/>
          </p:cNvSpPr>
          <p:nvPr>
            <p:ph type="body" idx="1"/>
          </p:nvPr>
        </p:nvSpPr>
        <p:spPr>
          <a:xfrm>
            <a:off x="701041" y="4415790"/>
            <a:ext cx="5608200" cy="4183500"/>
          </a:xfrm>
          <a:prstGeom prst="rect">
            <a:avLst/>
          </a:prstGeom>
          <a:noFill/>
          <a:ln>
            <a:noFill/>
          </a:ln>
        </p:spPr>
        <p:txBody>
          <a:bodyPr spcFirstLastPara="1" wrap="square" lIns="92425" tIns="46200" rIns="92425" bIns="46200" anchor="t" anchorCtr="0">
            <a:noAutofit/>
          </a:bodyPr>
          <a:lstStyle/>
          <a:p>
            <a:pPr marL="0" marR="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263" name="Google Shape;263;g5285e9881e_17_85:notes"/>
          <p:cNvSpPr txBox="1">
            <a:spLocks noGrp="1"/>
          </p:cNvSpPr>
          <p:nvPr>
            <p:ph type="sldNum" idx="12"/>
          </p:nvPr>
        </p:nvSpPr>
        <p:spPr>
          <a:xfrm>
            <a:off x="3970939" y="8829967"/>
            <a:ext cx="3037800" cy="464700"/>
          </a:xfrm>
          <a:prstGeom prst="rect">
            <a:avLst/>
          </a:prstGeom>
          <a:noFill/>
          <a:ln>
            <a:noFill/>
          </a:ln>
        </p:spPr>
        <p:txBody>
          <a:bodyPr spcFirstLastPara="1" wrap="square" lIns="92425" tIns="46200" rIns="92425" bIns="462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6</a:t>
            </a:fld>
            <a:endParaRPr kumimoji="0" sz="1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693072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5285e9881e_17_85: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g5285e9881e_17_85:notes"/>
          <p:cNvSpPr txBox="1">
            <a:spLocks noGrp="1"/>
          </p:cNvSpPr>
          <p:nvPr>
            <p:ph type="body" idx="1"/>
          </p:nvPr>
        </p:nvSpPr>
        <p:spPr>
          <a:xfrm>
            <a:off x="701041" y="4415790"/>
            <a:ext cx="5608200" cy="4183500"/>
          </a:xfrm>
          <a:prstGeom prst="rect">
            <a:avLst/>
          </a:prstGeom>
          <a:noFill/>
          <a:ln>
            <a:noFill/>
          </a:ln>
        </p:spPr>
        <p:txBody>
          <a:bodyPr spcFirstLastPara="1" wrap="square" lIns="92425" tIns="46200" rIns="92425" bIns="46200" anchor="t" anchorCtr="0">
            <a:noAutofit/>
          </a:bodyPr>
          <a:lstStyle/>
          <a:p>
            <a:pPr marL="0" marR="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263" name="Google Shape;263;g5285e9881e_17_85:notes"/>
          <p:cNvSpPr txBox="1">
            <a:spLocks noGrp="1"/>
          </p:cNvSpPr>
          <p:nvPr>
            <p:ph type="sldNum" idx="12"/>
          </p:nvPr>
        </p:nvSpPr>
        <p:spPr>
          <a:xfrm>
            <a:off x="3970939" y="8829967"/>
            <a:ext cx="3037800" cy="464700"/>
          </a:xfrm>
          <a:prstGeom prst="rect">
            <a:avLst/>
          </a:prstGeom>
          <a:noFill/>
          <a:ln>
            <a:noFill/>
          </a:ln>
        </p:spPr>
        <p:txBody>
          <a:bodyPr spcFirstLastPara="1" wrap="square" lIns="92425" tIns="46200" rIns="92425" bIns="462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7</a:t>
            </a:fld>
            <a:endParaRPr kumimoji="0" sz="1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504466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5285e9881e_17_85: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g5285e9881e_17_85:notes"/>
          <p:cNvSpPr txBox="1">
            <a:spLocks noGrp="1"/>
          </p:cNvSpPr>
          <p:nvPr>
            <p:ph type="body" idx="1"/>
          </p:nvPr>
        </p:nvSpPr>
        <p:spPr>
          <a:xfrm>
            <a:off x="701041" y="4415790"/>
            <a:ext cx="5608200" cy="4183500"/>
          </a:xfrm>
          <a:prstGeom prst="rect">
            <a:avLst/>
          </a:prstGeom>
          <a:noFill/>
          <a:ln>
            <a:noFill/>
          </a:ln>
        </p:spPr>
        <p:txBody>
          <a:bodyPr spcFirstLastPara="1" wrap="square" lIns="92425" tIns="46200" rIns="92425" bIns="46200" anchor="t" anchorCtr="0">
            <a:noAutofit/>
          </a:bodyPr>
          <a:lstStyle/>
          <a:p>
            <a:pPr marL="0" marR="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263" name="Google Shape;263;g5285e9881e_17_85:notes"/>
          <p:cNvSpPr txBox="1">
            <a:spLocks noGrp="1"/>
          </p:cNvSpPr>
          <p:nvPr>
            <p:ph type="sldNum" idx="12"/>
          </p:nvPr>
        </p:nvSpPr>
        <p:spPr>
          <a:xfrm>
            <a:off x="3970939" y="8829967"/>
            <a:ext cx="3037800" cy="464700"/>
          </a:xfrm>
          <a:prstGeom prst="rect">
            <a:avLst/>
          </a:prstGeom>
          <a:noFill/>
          <a:ln>
            <a:noFill/>
          </a:ln>
        </p:spPr>
        <p:txBody>
          <a:bodyPr spcFirstLastPara="1" wrap="square" lIns="92425" tIns="46200" rIns="92425" bIns="462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8</a:t>
            </a:fld>
            <a:endParaRPr kumimoji="0" sz="1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019965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5285e9881e_17_85: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g5285e9881e_17_85:notes"/>
          <p:cNvSpPr txBox="1">
            <a:spLocks noGrp="1"/>
          </p:cNvSpPr>
          <p:nvPr>
            <p:ph type="body" idx="1"/>
          </p:nvPr>
        </p:nvSpPr>
        <p:spPr>
          <a:xfrm>
            <a:off x="701041" y="4415790"/>
            <a:ext cx="5608200" cy="4183500"/>
          </a:xfrm>
          <a:prstGeom prst="rect">
            <a:avLst/>
          </a:prstGeom>
          <a:noFill/>
          <a:ln>
            <a:noFill/>
          </a:ln>
        </p:spPr>
        <p:txBody>
          <a:bodyPr spcFirstLastPara="1" wrap="square" lIns="92425" tIns="46200" rIns="92425" bIns="46200" anchor="t" anchorCtr="0">
            <a:noAutofit/>
          </a:bodyPr>
          <a:lstStyle/>
          <a:p>
            <a:pPr marL="0" marR="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263" name="Google Shape;263;g5285e9881e_17_85:notes"/>
          <p:cNvSpPr txBox="1">
            <a:spLocks noGrp="1"/>
          </p:cNvSpPr>
          <p:nvPr>
            <p:ph type="sldNum" idx="12"/>
          </p:nvPr>
        </p:nvSpPr>
        <p:spPr>
          <a:xfrm>
            <a:off x="3970939" y="8829967"/>
            <a:ext cx="3037800" cy="464700"/>
          </a:xfrm>
          <a:prstGeom prst="rect">
            <a:avLst/>
          </a:prstGeom>
          <a:noFill/>
          <a:ln>
            <a:noFill/>
          </a:ln>
        </p:spPr>
        <p:txBody>
          <a:bodyPr spcFirstLastPara="1" wrap="square" lIns="92425" tIns="46200" rIns="92425" bIns="462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9</a:t>
            </a:fld>
            <a:endParaRPr kumimoji="0" sz="1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507194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sp>
        <p:nvSpPr>
          <p:cNvPr id="17" name="Google Shape;17;p2"/>
          <p:cNvSpPr txBox="1">
            <a:spLocks noGrp="1"/>
          </p:cNvSpPr>
          <p:nvPr>
            <p:ph type="ctrTitle"/>
          </p:nvPr>
        </p:nvSpPr>
        <p:spPr>
          <a:xfrm>
            <a:off x="914400" y="2130426"/>
            <a:ext cx="7463405" cy="746999"/>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lt1"/>
              </a:buClr>
              <a:buSzPts val="3200"/>
              <a:buFont typeface="Calibri"/>
              <a:buNone/>
              <a:defRPr sz="32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8" name="Google Shape;18;p2"/>
          <p:cNvSpPr txBox="1">
            <a:spLocks noGrp="1"/>
          </p:cNvSpPr>
          <p:nvPr>
            <p:ph type="subTitle" idx="1"/>
          </p:nvPr>
        </p:nvSpPr>
        <p:spPr>
          <a:xfrm>
            <a:off x="1907097" y="2503924"/>
            <a:ext cx="8534400" cy="1752600"/>
          </a:xfrm>
          <a:prstGeom prst="rect">
            <a:avLst/>
          </a:prstGeom>
          <a:noFill/>
          <a:ln>
            <a:noFill/>
          </a:ln>
        </p:spPr>
        <p:txBody>
          <a:bodyPr spcFirstLastPara="1" wrap="square" lIns="91425" tIns="45700" rIns="91425" bIns="45700" anchor="t" anchorCtr="0"/>
          <a:lstStyle>
            <a:lvl1pPr marR="0" lvl="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1pPr>
            <a:lvl2pPr marR="0" lvl="1"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2pPr>
            <a:lvl3pPr marR="0" lvl="2"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9" name="Google Shape;19;p2"/>
          <p:cNvSpPr txBox="1">
            <a:spLocks noGrp="1"/>
          </p:cNvSpPr>
          <p:nvPr>
            <p:ph type="dt" idx="10"/>
          </p:nvPr>
        </p:nvSpPr>
        <p:spPr>
          <a:xfrm>
            <a:off x="1320800" y="6356351"/>
            <a:ext cx="28448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20" name="Google Shape;20;p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21" name="Google Shape;21;p2"/>
          <p:cNvSpPr txBox="1">
            <a:spLocks noGrp="1"/>
          </p:cNvSpPr>
          <p:nvPr>
            <p:ph type="sldNum" idx="12"/>
          </p:nvPr>
        </p:nvSpPr>
        <p:spPr>
          <a:xfrm>
            <a:off x="8737600" y="6316065"/>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b="0" i="0" u="none" strike="noStrike" cap="none">
                <a:solidFill>
                  <a:srgbClr val="888888"/>
                </a:solidFill>
                <a:latin typeface="Calibri"/>
                <a:ea typeface="Calibri"/>
                <a:cs typeface="Calibri"/>
                <a:sym typeface="Calibri"/>
              </a:defRPr>
            </a:lvl1pPr>
            <a:lvl2pPr marL="0" marR="0" lvl="1" indent="0" algn="r" rtl="0">
              <a:spcBef>
                <a:spcPts val="0"/>
              </a:spcBef>
              <a:buNone/>
              <a:defRPr sz="1600" b="0" i="0" u="none" strike="noStrike" cap="none">
                <a:solidFill>
                  <a:srgbClr val="888888"/>
                </a:solidFill>
                <a:latin typeface="Calibri"/>
                <a:ea typeface="Calibri"/>
                <a:cs typeface="Calibri"/>
                <a:sym typeface="Calibri"/>
              </a:defRPr>
            </a:lvl2pPr>
            <a:lvl3pPr marL="0" marR="0" lvl="2" indent="0" algn="r" rtl="0">
              <a:spcBef>
                <a:spcPts val="0"/>
              </a:spcBef>
              <a:buNone/>
              <a:defRPr sz="1600" b="0" i="0" u="none" strike="noStrike" cap="none">
                <a:solidFill>
                  <a:srgbClr val="888888"/>
                </a:solidFill>
                <a:latin typeface="Calibri"/>
                <a:ea typeface="Calibri"/>
                <a:cs typeface="Calibri"/>
                <a:sym typeface="Calibri"/>
              </a:defRPr>
            </a:lvl3pPr>
            <a:lvl4pPr marL="0" marR="0" lvl="3" indent="0" algn="r" rtl="0">
              <a:spcBef>
                <a:spcPts val="0"/>
              </a:spcBef>
              <a:buNone/>
              <a:defRPr sz="1600" b="0" i="0" u="none" strike="noStrike" cap="none">
                <a:solidFill>
                  <a:srgbClr val="888888"/>
                </a:solidFill>
                <a:latin typeface="Calibri"/>
                <a:ea typeface="Calibri"/>
                <a:cs typeface="Calibri"/>
                <a:sym typeface="Calibri"/>
              </a:defRPr>
            </a:lvl4pPr>
            <a:lvl5pPr marL="0" marR="0" lvl="4" indent="0" algn="r" rtl="0">
              <a:spcBef>
                <a:spcPts val="0"/>
              </a:spcBef>
              <a:buNone/>
              <a:defRPr sz="1600" b="0" i="0" u="none" strike="noStrike" cap="none">
                <a:solidFill>
                  <a:srgbClr val="888888"/>
                </a:solidFill>
                <a:latin typeface="Calibri"/>
                <a:ea typeface="Calibri"/>
                <a:cs typeface="Calibri"/>
                <a:sym typeface="Calibri"/>
              </a:defRPr>
            </a:lvl5pPr>
            <a:lvl6pPr marL="0" marR="0" lvl="5" indent="0" algn="r" rtl="0">
              <a:spcBef>
                <a:spcPts val="0"/>
              </a:spcBef>
              <a:buNone/>
              <a:defRPr sz="1600" b="0" i="0" u="none" strike="noStrike" cap="none">
                <a:solidFill>
                  <a:srgbClr val="888888"/>
                </a:solidFill>
                <a:latin typeface="Calibri"/>
                <a:ea typeface="Calibri"/>
                <a:cs typeface="Calibri"/>
                <a:sym typeface="Calibri"/>
              </a:defRPr>
            </a:lvl6pPr>
            <a:lvl7pPr marL="0" marR="0" lvl="6" indent="0" algn="r" rtl="0">
              <a:spcBef>
                <a:spcPts val="0"/>
              </a:spcBef>
              <a:buNone/>
              <a:defRPr sz="1600" b="0" i="0" u="none" strike="noStrike" cap="none">
                <a:solidFill>
                  <a:srgbClr val="888888"/>
                </a:solidFill>
                <a:latin typeface="Calibri"/>
                <a:ea typeface="Calibri"/>
                <a:cs typeface="Calibri"/>
                <a:sym typeface="Calibri"/>
              </a:defRPr>
            </a:lvl7pPr>
            <a:lvl8pPr marL="0" marR="0" lvl="7" indent="0" algn="r" rtl="0">
              <a:spcBef>
                <a:spcPts val="0"/>
              </a:spcBef>
              <a:buNone/>
              <a:defRPr sz="1600" b="0" i="0" u="none" strike="noStrike" cap="none">
                <a:solidFill>
                  <a:srgbClr val="888888"/>
                </a:solidFill>
                <a:latin typeface="Calibri"/>
                <a:ea typeface="Calibri"/>
                <a:cs typeface="Calibri"/>
                <a:sym typeface="Calibri"/>
              </a:defRPr>
            </a:lvl8pPr>
            <a:lvl9pPr marL="0" marR="0" lvl="8" indent="0" algn="r" rtl="0">
              <a:spcBef>
                <a:spcPts val="0"/>
              </a:spcBef>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1"/>
        <p:cNvGrpSpPr/>
        <p:nvPr/>
      </p:nvGrpSpPr>
      <p:grpSpPr>
        <a:xfrm>
          <a:off x="0" y="0"/>
          <a:ext cx="0" cy="0"/>
          <a:chOff x="0" y="0"/>
          <a:chExt cx="0" cy="0"/>
        </a:xfrm>
      </p:grpSpPr>
      <p:sp>
        <p:nvSpPr>
          <p:cNvPr id="72" name="Google Shape;72;p11"/>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chemeClr val="lt1"/>
              </a:buClr>
              <a:buSzPts val="2000"/>
              <a:buFont typeface="Calibri"/>
              <a:buNone/>
              <a:defRPr sz="2000" b="1"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3" name="Google Shape;73;p11"/>
          <p:cNvSpPr>
            <a:spLocks noGrp="1"/>
          </p:cNvSpPr>
          <p:nvPr>
            <p:ph type="pic" idx="2"/>
          </p:nvPr>
        </p:nvSpPr>
        <p:spPr>
          <a:xfrm>
            <a:off x="2389717" y="612775"/>
            <a:ext cx="7315200" cy="4114800"/>
          </a:xfrm>
          <a:prstGeom prst="rect">
            <a:avLst/>
          </a:prstGeom>
          <a:no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dirty="0"/>
          </a:p>
        </p:txBody>
      </p:sp>
      <p:sp>
        <p:nvSpPr>
          <p:cNvPr id="74" name="Google Shape;74;p11"/>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lstStyle>
            <a:lvl1pPr marL="457200" marR="0" lvl="0" indent="-228600" algn="l" rtl="0">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1371600" marR="0" lvl="2" indent="-228600" algn="l" rtl="0">
              <a:spcBef>
                <a:spcPts val="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3pPr>
            <a:lvl4pPr marL="1828800" marR="0" lvl="3"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4pPr>
            <a:lvl5pPr marL="2286000" marR="0" lvl="4"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5pPr>
            <a:lvl6pPr marL="2743200" marR="0" lvl="5"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75" name="Google Shape;75;p1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76" name="Google Shape;76;p1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77" name="Google Shape;77;p11"/>
          <p:cNvSpPr txBox="1">
            <a:spLocks noGrp="1"/>
          </p:cNvSpPr>
          <p:nvPr>
            <p:ph type="sldNum" idx="12"/>
          </p:nvPr>
        </p:nvSpPr>
        <p:spPr>
          <a:xfrm>
            <a:off x="8737600" y="6316065"/>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a:solidFill>
                  <a:srgbClr val="888888"/>
                </a:solidFill>
                <a:latin typeface="Calibri"/>
                <a:ea typeface="Calibri"/>
                <a:cs typeface="Calibri"/>
                <a:sym typeface="Calibri"/>
              </a:defRPr>
            </a:lvl1pPr>
            <a:lvl2pPr marL="0" marR="0" lvl="1" indent="0" algn="r" rtl="0">
              <a:spcBef>
                <a:spcPts val="0"/>
              </a:spcBef>
              <a:buNone/>
              <a:defRPr sz="1600">
                <a:solidFill>
                  <a:srgbClr val="888888"/>
                </a:solidFill>
                <a:latin typeface="Calibri"/>
                <a:ea typeface="Calibri"/>
                <a:cs typeface="Calibri"/>
                <a:sym typeface="Calibri"/>
              </a:defRPr>
            </a:lvl2pPr>
            <a:lvl3pPr marL="0" marR="0" lvl="2" indent="0" algn="r" rtl="0">
              <a:spcBef>
                <a:spcPts val="0"/>
              </a:spcBef>
              <a:buNone/>
              <a:defRPr sz="1600">
                <a:solidFill>
                  <a:srgbClr val="888888"/>
                </a:solidFill>
                <a:latin typeface="Calibri"/>
                <a:ea typeface="Calibri"/>
                <a:cs typeface="Calibri"/>
                <a:sym typeface="Calibri"/>
              </a:defRPr>
            </a:lvl3pPr>
            <a:lvl4pPr marL="0" marR="0" lvl="3" indent="0" algn="r" rtl="0">
              <a:spcBef>
                <a:spcPts val="0"/>
              </a:spcBef>
              <a:buNone/>
              <a:defRPr sz="1600">
                <a:solidFill>
                  <a:srgbClr val="888888"/>
                </a:solidFill>
                <a:latin typeface="Calibri"/>
                <a:ea typeface="Calibri"/>
                <a:cs typeface="Calibri"/>
                <a:sym typeface="Calibri"/>
              </a:defRPr>
            </a:lvl4pPr>
            <a:lvl5pPr marL="0" marR="0" lvl="4" indent="0" algn="r" rtl="0">
              <a:spcBef>
                <a:spcPts val="0"/>
              </a:spcBef>
              <a:buNone/>
              <a:defRPr sz="1600">
                <a:solidFill>
                  <a:srgbClr val="888888"/>
                </a:solidFill>
                <a:latin typeface="Calibri"/>
                <a:ea typeface="Calibri"/>
                <a:cs typeface="Calibri"/>
                <a:sym typeface="Calibri"/>
              </a:defRPr>
            </a:lvl5pPr>
            <a:lvl6pPr marL="0" marR="0" lvl="5" indent="0" algn="r" rtl="0">
              <a:spcBef>
                <a:spcPts val="0"/>
              </a:spcBef>
              <a:buNone/>
              <a:defRPr sz="1600">
                <a:solidFill>
                  <a:srgbClr val="888888"/>
                </a:solidFill>
                <a:latin typeface="Calibri"/>
                <a:ea typeface="Calibri"/>
                <a:cs typeface="Calibri"/>
                <a:sym typeface="Calibri"/>
              </a:defRPr>
            </a:lvl6pPr>
            <a:lvl7pPr marL="0" marR="0" lvl="6" indent="0" algn="r" rtl="0">
              <a:spcBef>
                <a:spcPts val="0"/>
              </a:spcBef>
              <a:buNone/>
              <a:defRPr sz="1600">
                <a:solidFill>
                  <a:srgbClr val="888888"/>
                </a:solidFill>
                <a:latin typeface="Calibri"/>
                <a:ea typeface="Calibri"/>
                <a:cs typeface="Calibri"/>
                <a:sym typeface="Calibri"/>
              </a:defRPr>
            </a:lvl7pPr>
            <a:lvl8pPr marL="0" marR="0" lvl="7" indent="0" algn="r" rtl="0">
              <a:spcBef>
                <a:spcPts val="0"/>
              </a:spcBef>
              <a:buNone/>
              <a:defRPr sz="1600">
                <a:solidFill>
                  <a:srgbClr val="888888"/>
                </a:solidFill>
                <a:latin typeface="Calibri"/>
                <a:ea typeface="Calibri"/>
                <a:cs typeface="Calibri"/>
                <a:sym typeface="Calibri"/>
              </a:defRPr>
            </a:lvl8pPr>
            <a:lvl9pPr marL="0" marR="0" lvl="8" indent="0" algn="r" rtl="0">
              <a:spcBef>
                <a:spcPts val="0"/>
              </a:spcBef>
              <a:buNone/>
              <a:defRPr sz="16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a:off x="1625600" y="207526"/>
            <a:ext cx="8460509" cy="785532"/>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lt1"/>
              </a:buClr>
              <a:buSzPts val="3200"/>
              <a:buFont typeface="Calibri"/>
              <a:buNone/>
              <a:defRPr sz="32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Google Shape;80;p12"/>
          <p:cNvSpPr txBox="1">
            <a:spLocks noGrp="1"/>
          </p:cNvSpPr>
          <p:nvPr>
            <p:ph type="body" idx="1"/>
          </p:nvPr>
        </p:nvSpPr>
        <p:spPr>
          <a:xfrm rot="5400000">
            <a:off x="3624399" y="-1831839"/>
            <a:ext cx="4943203" cy="10972800"/>
          </a:xfrm>
          <a:prstGeom prst="rect">
            <a:avLst/>
          </a:prstGeom>
          <a:noFill/>
          <a:ln>
            <a:noFill/>
          </a:ln>
        </p:spPr>
        <p:txBody>
          <a:bodyPr spcFirstLastPara="1" wrap="square" lIns="91425" tIns="45700" rIns="91425" bIns="45700" anchor="t" anchorCtr="0"/>
          <a:lstStyle>
            <a:lvl1pPr marL="457200" marR="0" lvl="0"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1" name="Google Shape;81;p1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2" name="Google Shape;82;p1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3" name="Google Shape;83;p12"/>
          <p:cNvSpPr txBox="1">
            <a:spLocks noGrp="1"/>
          </p:cNvSpPr>
          <p:nvPr>
            <p:ph type="sldNum" idx="12"/>
          </p:nvPr>
        </p:nvSpPr>
        <p:spPr>
          <a:xfrm>
            <a:off x="8737600" y="6316065"/>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a:solidFill>
                  <a:srgbClr val="888888"/>
                </a:solidFill>
                <a:latin typeface="Calibri"/>
                <a:ea typeface="Calibri"/>
                <a:cs typeface="Calibri"/>
                <a:sym typeface="Calibri"/>
              </a:defRPr>
            </a:lvl1pPr>
            <a:lvl2pPr marL="0" marR="0" lvl="1" indent="0" algn="r" rtl="0">
              <a:spcBef>
                <a:spcPts val="0"/>
              </a:spcBef>
              <a:buNone/>
              <a:defRPr sz="1600">
                <a:solidFill>
                  <a:srgbClr val="888888"/>
                </a:solidFill>
                <a:latin typeface="Calibri"/>
                <a:ea typeface="Calibri"/>
                <a:cs typeface="Calibri"/>
                <a:sym typeface="Calibri"/>
              </a:defRPr>
            </a:lvl2pPr>
            <a:lvl3pPr marL="0" marR="0" lvl="2" indent="0" algn="r" rtl="0">
              <a:spcBef>
                <a:spcPts val="0"/>
              </a:spcBef>
              <a:buNone/>
              <a:defRPr sz="1600">
                <a:solidFill>
                  <a:srgbClr val="888888"/>
                </a:solidFill>
                <a:latin typeface="Calibri"/>
                <a:ea typeface="Calibri"/>
                <a:cs typeface="Calibri"/>
                <a:sym typeface="Calibri"/>
              </a:defRPr>
            </a:lvl3pPr>
            <a:lvl4pPr marL="0" marR="0" lvl="3" indent="0" algn="r" rtl="0">
              <a:spcBef>
                <a:spcPts val="0"/>
              </a:spcBef>
              <a:buNone/>
              <a:defRPr sz="1600">
                <a:solidFill>
                  <a:srgbClr val="888888"/>
                </a:solidFill>
                <a:latin typeface="Calibri"/>
                <a:ea typeface="Calibri"/>
                <a:cs typeface="Calibri"/>
                <a:sym typeface="Calibri"/>
              </a:defRPr>
            </a:lvl4pPr>
            <a:lvl5pPr marL="0" marR="0" lvl="4" indent="0" algn="r" rtl="0">
              <a:spcBef>
                <a:spcPts val="0"/>
              </a:spcBef>
              <a:buNone/>
              <a:defRPr sz="1600">
                <a:solidFill>
                  <a:srgbClr val="888888"/>
                </a:solidFill>
                <a:latin typeface="Calibri"/>
                <a:ea typeface="Calibri"/>
                <a:cs typeface="Calibri"/>
                <a:sym typeface="Calibri"/>
              </a:defRPr>
            </a:lvl5pPr>
            <a:lvl6pPr marL="0" marR="0" lvl="5" indent="0" algn="r" rtl="0">
              <a:spcBef>
                <a:spcPts val="0"/>
              </a:spcBef>
              <a:buNone/>
              <a:defRPr sz="1600">
                <a:solidFill>
                  <a:srgbClr val="888888"/>
                </a:solidFill>
                <a:latin typeface="Calibri"/>
                <a:ea typeface="Calibri"/>
                <a:cs typeface="Calibri"/>
                <a:sym typeface="Calibri"/>
              </a:defRPr>
            </a:lvl6pPr>
            <a:lvl7pPr marL="0" marR="0" lvl="6" indent="0" algn="r" rtl="0">
              <a:spcBef>
                <a:spcPts val="0"/>
              </a:spcBef>
              <a:buNone/>
              <a:defRPr sz="1600">
                <a:solidFill>
                  <a:srgbClr val="888888"/>
                </a:solidFill>
                <a:latin typeface="Calibri"/>
                <a:ea typeface="Calibri"/>
                <a:cs typeface="Calibri"/>
                <a:sym typeface="Calibri"/>
              </a:defRPr>
            </a:lvl7pPr>
            <a:lvl8pPr marL="0" marR="0" lvl="7" indent="0" algn="r" rtl="0">
              <a:spcBef>
                <a:spcPts val="0"/>
              </a:spcBef>
              <a:buNone/>
              <a:defRPr sz="1600">
                <a:solidFill>
                  <a:srgbClr val="888888"/>
                </a:solidFill>
                <a:latin typeface="Calibri"/>
                <a:ea typeface="Calibri"/>
                <a:cs typeface="Calibri"/>
                <a:sym typeface="Calibri"/>
              </a:defRPr>
            </a:lvl8pPr>
            <a:lvl9pPr marL="0" marR="0" lvl="8" indent="0" algn="r" rtl="0">
              <a:spcBef>
                <a:spcPts val="0"/>
              </a:spcBef>
              <a:buNone/>
              <a:defRPr sz="16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rot="5400000">
            <a:off x="7285037" y="1828802"/>
            <a:ext cx="5851525" cy="27432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lt1"/>
              </a:buClr>
              <a:buSzPts val="3200"/>
              <a:buFont typeface="Calibri"/>
              <a:buNone/>
              <a:defRPr sz="32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6" name="Google Shape;86;p13"/>
          <p:cNvSpPr txBox="1">
            <a:spLocks noGrp="1"/>
          </p:cNvSpPr>
          <p:nvPr>
            <p:ph type="body" idx="1"/>
          </p:nvPr>
        </p:nvSpPr>
        <p:spPr>
          <a:xfrm rot="5400000">
            <a:off x="1697037" y="-812799"/>
            <a:ext cx="5851525" cy="8026400"/>
          </a:xfrm>
          <a:prstGeom prst="rect">
            <a:avLst/>
          </a:prstGeom>
          <a:noFill/>
          <a:ln>
            <a:noFill/>
          </a:ln>
        </p:spPr>
        <p:txBody>
          <a:bodyPr spcFirstLastPara="1" wrap="square" lIns="91425" tIns="45700" rIns="91425" bIns="45700" anchor="t" anchorCtr="0"/>
          <a:lstStyle>
            <a:lvl1pPr marL="457200" marR="0" lvl="0"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7" name="Google Shape;87;p13"/>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8" name="Google Shape;88;p1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9" name="Google Shape;89;p13"/>
          <p:cNvSpPr txBox="1">
            <a:spLocks noGrp="1"/>
          </p:cNvSpPr>
          <p:nvPr>
            <p:ph type="sldNum" idx="12"/>
          </p:nvPr>
        </p:nvSpPr>
        <p:spPr>
          <a:xfrm>
            <a:off x="8737600" y="6316065"/>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a:solidFill>
                  <a:srgbClr val="888888"/>
                </a:solidFill>
                <a:latin typeface="Calibri"/>
                <a:ea typeface="Calibri"/>
                <a:cs typeface="Calibri"/>
                <a:sym typeface="Calibri"/>
              </a:defRPr>
            </a:lvl1pPr>
            <a:lvl2pPr marL="0" marR="0" lvl="1" indent="0" algn="r" rtl="0">
              <a:spcBef>
                <a:spcPts val="0"/>
              </a:spcBef>
              <a:buNone/>
              <a:defRPr sz="1600">
                <a:solidFill>
                  <a:srgbClr val="888888"/>
                </a:solidFill>
                <a:latin typeface="Calibri"/>
                <a:ea typeface="Calibri"/>
                <a:cs typeface="Calibri"/>
                <a:sym typeface="Calibri"/>
              </a:defRPr>
            </a:lvl2pPr>
            <a:lvl3pPr marL="0" marR="0" lvl="2" indent="0" algn="r" rtl="0">
              <a:spcBef>
                <a:spcPts val="0"/>
              </a:spcBef>
              <a:buNone/>
              <a:defRPr sz="1600">
                <a:solidFill>
                  <a:srgbClr val="888888"/>
                </a:solidFill>
                <a:latin typeface="Calibri"/>
                <a:ea typeface="Calibri"/>
                <a:cs typeface="Calibri"/>
                <a:sym typeface="Calibri"/>
              </a:defRPr>
            </a:lvl3pPr>
            <a:lvl4pPr marL="0" marR="0" lvl="3" indent="0" algn="r" rtl="0">
              <a:spcBef>
                <a:spcPts val="0"/>
              </a:spcBef>
              <a:buNone/>
              <a:defRPr sz="1600">
                <a:solidFill>
                  <a:srgbClr val="888888"/>
                </a:solidFill>
                <a:latin typeface="Calibri"/>
                <a:ea typeface="Calibri"/>
                <a:cs typeface="Calibri"/>
                <a:sym typeface="Calibri"/>
              </a:defRPr>
            </a:lvl4pPr>
            <a:lvl5pPr marL="0" marR="0" lvl="4" indent="0" algn="r" rtl="0">
              <a:spcBef>
                <a:spcPts val="0"/>
              </a:spcBef>
              <a:buNone/>
              <a:defRPr sz="1600">
                <a:solidFill>
                  <a:srgbClr val="888888"/>
                </a:solidFill>
                <a:latin typeface="Calibri"/>
                <a:ea typeface="Calibri"/>
                <a:cs typeface="Calibri"/>
                <a:sym typeface="Calibri"/>
              </a:defRPr>
            </a:lvl5pPr>
            <a:lvl6pPr marL="0" marR="0" lvl="5" indent="0" algn="r" rtl="0">
              <a:spcBef>
                <a:spcPts val="0"/>
              </a:spcBef>
              <a:buNone/>
              <a:defRPr sz="1600">
                <a:solidFill>
                  <a:srgbClr val="888888"/>
                </a:solidFill>
                <a:latin typeface="Calibri"/>
                <a:ea typeface="Calibri"/>
                <a:cs typeface="Calibri"/>
                <a:sym typeface="Calibri"/>
              </a:defRPr>
            </a:lvl6pPr>
            <a:lvl7pPr marL="0" marR="0" lvl="6" indent="0" algn="r" rtl="0">
              <a:spcBef>
                <a:spcPts val="0"/>
              </a:spcBef>
              <a:buNone/>
              <a:defRPr sz="1600">
                <a:solidFill>
                  <a:srgbClr val="888888"/>
                </a:solidFill>
                <a:latin typeface="Calibri"/>
                <a:ea typeface="Calibri"/>
                <a:cs typeface="Calibri"/>
                <a:sym typeface="Calibri"/>
              </a:defRPr>
            </a:lvl7pPr>
            <a:lvl8pPr marL="0" marR="0" lvl="7" indent="0" algn="r" rtl="0">
              <a:spcBef>
                <a:spcPts val="0"/>
              </a:spcBef>
              <a:buNone/>
              <a:defRPr sz="1600">
                <a:solidFill>
                  <a:srgbClr val="888888"/>
                </a:solidFill>
                <a:latin typeface="Calibri"/>
                <a:ea typeface="Calibri"/>
                <a:cs typeface="Calibri"/>
                <a:sym typeface="Calibri"/>
              </a:defRPr>
            </a:lvl8pPr>
            <a:lvl9pPr marL="0" marR="0" lvl="8" indent="0" algn="r" rtl="0">
              <a:spcBef>
                <a:spcPts val="0"/>
              </a:spcBef>
              <a:buNone/>
              <a:defRPr sz="16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prstClr val="black">
                  <a:tint val="75000"/>
                </a:prstClr>
              </a:solidFill>
              <a:effectLst/>
              <a:uLnTx/>
              <a:uFillTx/>
              <a:latin typeface="Arial"/>
              <a:cs typeface="Arial"/>
              <a:sym typeface="Arial"/>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prstClr val="black">
                  <a:tint val="75000"/>
                </a:prstClr>
              </a:solidFill>
              <a:effectLst/>
              <a:uLnTx/>
              <a:uFillTx/>
              <a:latin typeface="Arial"/>
              <a:cs typeface="Arial"/>
              <a:sym typeface="Arial"/>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uk-UA" sz="1200" b="0" i="0" u="none" strike="noStrike" kern="0" cap="none" spc="0" normalizeH="0" baseline="0" noProof="0" dirty="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16575897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prstClr val="black">
                  <a:tint val="75000"/>
                </a:prstClr>
              </a:solidFill>
              <a:effectLst/>
              <a:uLnTx/>
              <a:uFillTx/>
              <a:latin typeface="Arial"/>
              <a:cs typeface="Arial"/>
              <a:sym typeface="Arial"/>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prstClr val="black">
                  <a:tint val="75000"/>
                </a:prstClr>
              </a:solidFill>
              <a:effectLst/>
              <a:uLnTx/>
              <a:uFillTx/>
              <a:latin typeface="Arial"/>
              <a:cs typeface="Arial"/>
              <a:sym typeface="Arial"/>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uk-UA" sz="1200" b="0" i="0" u="none" strike="noStrike" kern="0" cap="none" spc="0" normalizeH="0" baseline="0" noProof="0" dirty="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41659217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prstClr val="black">
                  <a:tint val="75000"/>
                </a:prstClr>
              </a:solidFill>
              <a:effectLst/>
              <a:uLnTx/>
              <a:uFillTx/>
              <a:latin typeface="Arial"/>
              <a:cs typeface="Arial"/>
              <a:sym typeface="Arial"/>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prstClr val="black">
                  <a:tint val="75000"/>
                </a:prstClr>
              </a:solidFill>
              <a:effectLst/>
              <a:uLnTx/>
              <a:uFillTx/>
              <a:latin typeface="Arial"/>
              <a:cs typeface="Arial"/>
              <a:sym typeface="Arial"/>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uk-UA" sz="1200" b="0" i="0" u="none" strike="noStrike" kern="0" cap="none" spc="0" normalizeH="0" baseline="0" noProof="0" dirty="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206860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prstClr val="black">
                  <a:tint val="75000"/>
                </a:prstClr>
              </a:solidFill>
              <a:effectLst/>
              <a:uLnTx/>
              <a:uFillTx/>
              <a:latin typeface="Arial"/>
              <a:cs typeface="Arial"/>
              <a:sym typeface="Arial"/>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prstClr val="black">
                  <a:tint val="75000"/>
                </a:prstClr>
              </a:solidFill>
              <a:effectLst/>
              <a:uLnTx/>
              <a:uFillTx/>
              <a:latin typeface="Arial"/>
              <a:cs typeface="Arial"/>
              <a:sym typeface="Arial"/>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uk-UA" sz="1200" b="0" i="0" u="none" strike="noStrike" kern="0" cap="none" spc="0" normalizeH="0" baseline="0" noProof="0" dirty="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17766780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prstClr val="black">
                  <a:tint val="75000"/>
                </a:prstClr>
              </a:solidFill>
              <a:effectLst/>
              <a:uLnTx/>
              <a:uFillTx/>
              <a:latin typeface="Arial"/>
              <a:cs typeface="Arial"/>
              <a:sym typeface="Arial"/>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prstClr val="black">
                  <a:tint val="75000"/>
                </a:prstClr>
              </a:solidFill>
              <a:effectLst/>
              <a:uLnTx/>
              <a:uFillTx/>
              <a:latin typeface="Arial"/>
              <a:cs typeface="Arial"/>
              <a:sym typeface="Arial"/>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uk-UA" sz="1200" b="0" i="0" u="none" strike="noStrike" kern="0" cap="none" spc="0" normalizeH="0" baseline="0" noProof="0" dirty="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17640312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prstClr val="black">
                  <a:tint val="75000"/>
                </a:prstClr>
              </a:solidFill>
              <a:effectLst/>
              <a:uLnTx/>
              <a:uFillTx/>
              <a:latin typeface="Arial"/>
              <a:cs typeface="Arial"/>
              <a:sym typeface="Arial"/>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prstClr val="black">
                  <a:tint val="75000"/>
                </a:prstClr>
              </a:solidFill>
              <a:effectLst/>
              <a:uLnTx/>
              <a:uFillTx/>
              <a:latin typeface="Arial"/>
              <a:cs typeface="Arial"/>
              <a:sym typeface="Arial"/>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uk-UA" sz="1200" b="0" i="0" u="none" strike="noStrike" kern="0" cap="none" spc="0" normalizeH="0" baseline="0" noProof="0" dirty="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35065683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prstClr val="black">
                  <a:tint val="75000"/>
                </a:prstClr>
              </a:solidFill>
              <a:effectLst/>
              <a:uLnTx/>
              <a:uFillTx/>
              <a:latin typeface="Arial"/>
              <a:cs typeface="Arial"/>
              <a:sym typeface="Arial"/>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prstClr val="black">
                  <a:tint val="75000"/>
                </a:prstClr>
              </a:solidFill>
              <a:effectLst/>
              <a:uLnTx/>
              <a:uFillTx/>
              <a:latin typeface="Arial"/>
              <a:cs typeface="Arial"/>
              <a:sym typeface="Arial"/>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uk-UA" sz="1200" b="0" i="0" u="none" strike="noStrike" kern="0" cap="none" spc="0" normalizeH="0" baseline="0" noProof="0" dirty="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3210288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1625600" y="99374"/>
            <a:ext cx="8460509" cy="785532"/>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lt1"/>
              </a:buClr>
              <a:buSzPts val="3200"/>
              <a:buFont typeface="Calibri"/>
              <a:buNone/>
              <a:defRPr sz="32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 name="Google Shape;24;p3"/>
          <p:cNvSpPr txBox="1">
            <a:spLocks noGrp="1"/>
          </p:cNvSpPr>
          <p:nvPr>
            <p:ph type="body" idx="1"/>
          </p:nvPr>
        </p:nvSpPr>
        <p:spPr>
          <a:xfrm>
            <a:off x="609600" y="1182960"/>
            <a:ext cx="10972800" cy="4943203"/>
          </a:xfrm>
          <a:prstGeom prst="rect">
            <a:avLst/>
          </a:prstGeom>
          <a:noFill/>
          <a:ln>
            <a:noFill/>
          </a:ln>
        </p:spPr>
        <p:txBody>
          <a:bodyPr spcFirstLastPara="1" wrap="square" lIns="91425" tIns="45700" rIns="91425" bIns="45700" anchor="t" anchorCtr="0"/>
          <a:lstStyle>
            <a:lvl1pPr marL="457200" marR="0" lvl="0"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5" name="Google Shape;25;p3"/>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26" name="Google Shape;26;p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27" name="Google Shape;27;p3"/>
          <p:cNvSpPr txBox="1">
            <a:spLocks noGrp="1"/>
          </p:cNvSpPr>
          <p:nvPr>
            <p:ph type="sldNum" idx="12"/>
          </p:nvPr>
        </p:nvSpPr>
        <p:spPr>
          <a:xfrm>
            <a:off x="8737600" y="6316065"/>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b="0" i="0" u="none" strike="noStrike" cap="none">
                <a:solidFill>
                  <a:srgbClr val="888888"/>
                </a:solidFill>
                <a:latin typeface="Calibri"/>
                <a:ea typeface="Calibri"/>
                <a:cs typeface="Calibri"/>
                <a:sym typeface="Calibri"/>
              </a:defRPr>
            </a:lvl1pPr>
            <a:lvl2pPr marL="0" marR="0" lvl="1" indent="0" algn="r" rtl="0">
              <a:spcBef>
                <a:spcPts val="0"/>
              </a:spcBef>
              <a:buNone/>
              <a:defRPr sz="1600" b="0" i="0" u="none" strike="noStrike" cap="none">
                <a:solidFill>
                  <a:srgbClr val="888888"/>
                </a:solidFill>
                <a:latin typeface="Calibri"/>
                <a:ea typeface="Calibri"/>
                <a:cs typeface="Calibri"/>
                <a:sym typeface="Calibri"/>
              </a:defRPr>
            </a:lvl2pPr>
            <a:lvl3pPr marL="0" marR="0" lvl="2" indent="0" algn="r" rtl="0">
              <a:spcBef>
                <a:spcPts val="0"/>
              </a:spcBef>
              <a:buNone/>
              <a:defRPr sz="1600" b="0" i="0" u="none" strike="noStrike" cap="none">
                <a:solidFill>
                  <a:srgbClr val="888888"/>
                </a:solidFill>
                <a:latin typeface="Calibri"/>
                <a:ea typeface="Calibri"/>
                <a:cs typeface="Calibri"/>
                <a:sym typeface="Calibri"/>
              </a:defRPr>
            </a:lvl3pPr>
            <a:lvl4pPr marL="0" marR="0" lvl="3" indent="0" algn="r" rtl="0">
              <a:spcBef>
                <a:spcPts val="0"/>
              </a:spcBef>
              <a:buNone/>
              <a:defRPr sz="1600" b="0" i="0" u="none" strike="noStrike" cap="none">
                <a:solidFill>
                  <a:srgbClr val="888888"/>
                </a:solidFill>
                <a:latin typeface="Calibri"/>
                <a:ea typeface="Calibri"/>
                <a:cs typeface="Calibri"/>
                <a:sym typeface="Calibri"/>
              </a:defRPr>
            </a:lvl4pPr>
            <a:lvl5pPr marL="0" marR="0" lvl="4" indent="0" algn="r" rtl="0">
              <a:spcBef>
                <a:spcPts val="0"/>
              </a:spcBef>
              <a:buNone/>
              <a:defRPr sz="1600" b="0" i="0" u="none" strike="noStrike" cap="none">
                <a:solidFill>
                  <a:srgbClr val="888888"/>
                </a:solidFill>
                <a:latin typeface="Calibri"/>
                <a:ea typeface="Calibri"/>
                <a:cs typeface="Calibri"/>
                <a:sym typeface="Calibri"/>
              </a:defRPr>
            </a:lvl5pPr>
            <a:lvl6pPr marL="0" marR="0" lvl="5" indent="0" algn="r" rtl="0">
              <a:spcBef>
                <a:spcPts val="0"/>
              </a:spcBef>
              <a:buNone/>
              <a:defRPr sz="1600" b="0" i="0" u="none" strike="noStrike" cap="none">
                <a:solidFill>
                  <a:srgbClr val="888888"/>
                </a:solidFill>
                <a:latin typeface="Calibri"/>
                <a:ea typeface="Calibri"/>
                <a:cs typeface="Calibri"/>
                <a:sym typeface="Calibri"/>
              </a:defRPr>
            </a:lvl6pPr>
            <a:lvl7pPr marL="0" marR="0" lvl="6" indent="0" algn="r" rtl="0">
              <a:spcBef>
                <a:spcPts val="0"/>
              </a:spcBef>
              <a:buNone/>
              <a:defRPr sz="1600" b="0" i="0" u="none" strike="noStrike" cap="none">
                <a:solidFill>
                  <a:srgbClr val="888888"/>
                </a:solidFill>
                <a:latin typeface="Calibri"/>
                <a:ea typeface="Calibri"/>
                <a:cs typeface="Calibri"/>
                <a:sym typeface="Calibri"/>
              </a:defRPr>
            </a:lvl7pPr>
            <a:lvl8pPr marL="0" marR="0" lvl="7" indent="0" algn="r" rtl="0">
              <a:spcBef>
                <a:spcPts val="0"/>
              </a:spcBef>
              <a:buNone/>
              <a:defRPr sz="1600" b="0" i="0" u="none" strike="noStrike" cap="none">
                <a:solidFill>
                  <a:srgbClr val="888888"/>
                </a:solidFill>
                <a:latin typeface="Calibri"/>
                <a:ea typeface="Calibri"/>
                <a:cs typeface="Calibri"/>
                <a:sym typeface="Calibri"/>
              </a:defRPr>
            </a:lvl8pPr>
            <a:lvl9pPr marL="0" marR="0" lvl="8" indent="0" algn="r" rtl="0">
              <a:spcBef>
                <a:spcPts val="0"/>
              </a:spcBef>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prstClr val="black">
                  <a:tint val="75000"/>
                </a:prstClr>
              </a:solidFill>
              <a:effectLst/>
              <a:uLnTx/>
              <a:uFillTx/>
              <a:latin typeface="Arial"/>
              <a:cs typeface="Arial"/>
              <a:sym typeface="Arial"/>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prstClr val="black">
                  <a:tint val="75000"/>
                </a:prstClr>
              </a:solidFill>
              <a:effectLst/>
              <a:uLnTx/>
              <a:uFillTx/>
              <a:latin typeface="Arial"/>
              <a:cs typeface="Arial"/>
              <a:sym typeface="Arial"/>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uk-UA" sz="1200" b="0" i="0" u="none" strike="noStrike" kern="0" cap="none" spc="0" normalizeH="0" baseline="0" noProof="0" dirty="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11137884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prstClr val="black">
                  <a:tint val="75000"/>
                </a:prstClr>
              </a:solidFill>
              <a:effectLst/>
              <a:uLnTx/>
              <a:uFillTx/>
              <a:latin typeface="Arial"/>
              <a:cs typeface="Arial"/>
              <a:sym typeface="Arial"/>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prstClr val="black">
                  <a:tint val="75000"/>
                </a:prstClr>
              </a:solidFill>
              <a:effectLst/>
              <a:uLnTx/>
              <a:uFillTx/>
              <a:latin typeface="Arial"/>
              <a:cs typeface="Arial"/>
              <a:sym typeface="Arial"/>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uk-UA" sz="1200" b="0" i="0" u="none" strike="noStrike" kern="0" cap="none" spc="0" normalizeH="0" baseline="0" noProof="0" dirty="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10096307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prstClr val="black">
                  <a:tint val="75000"/>
                </a:prstClr>
              </a:solidFill>
              <a:effectLst/>
              <a:uLnTx/>
              <a:uFillTx/>
              <a:latin typeface="Arial"/>
              <a:cs typeface="Arial"/>
              <a:sym typeface="Arial"/>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prstClr val="black">
                  <a:tint val="75000"/>
                </a:prstClr>
              </a:solidFill>
              <a:effectLst/>
              <a:uLnTx/>
              <a:uFillTx/>
              <a:latin typeface="Arial"/>
              <a:cs typeface="Arial"/>
              <a:sym typeface="Arial"/>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uk-UA" sz="1200" b="0" i="0" u="none" strike="noStrike" kern="0" cap="none" spc="0" normalizeH="0" baseline="0" noProof="0" dirty="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35673198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prstClr val="black">
                  <a:tint val="75000"/>
                </a:prstClr>
              </a:solidFill>
              <a:effectLst/>
              <a:uLnTx/>
              <a:uFillTx/>
              <a:latin typeface="Arial"/>
              <a:cs typeface="Arial"/>
              <a:sym typeface="Arial"/>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prstClr val="black">
                  <a:tint val="75000"/>
                </a:prstClr>
              </a:solidFill>
              <a:effectLst/>
              <a:uLnTx/>
              <a:uFillTx/>
              <a:latin typeface="Arial"/>
              <a:cs typeface="Arial"/>
              <a:sym typeface="Arial"/>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uk-UA" sz="1200" b="0" i="0" u="none" strike="noStrike" kern="0" cap="none" spc="0" normalizeH="0" baseline="0" noProof="0" dirty="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27243398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82"/>
        <p:cNvGrpSpPr/>
        <p:nvPr/>
      </p:nvGrpSpPr>
      <p:grpSpPr>
        <a:xfrm>
          <a:off x="0" y="0"/>
          <a:ext cx="0" cy="0"/>
          <a:chOff x="0" y="0"/>
          <a:chExt cx="0" cy="0"/>
        </a:xfrm>
      </p:grpSpPr>
      <p:sp>
        <p:nvSpPr>
          <p:cNvPr id="183" name="Google Shape;183;p29"/>
          <p:cNvSpPr txBox="1">
            <a:spLocks noGrp="1"/>
          </p:cNvSpPr>
          <p:nvPr>
            <p:ph type="title"/>
          </p:nvPr>
        </p:nvSpPr>
        <p:spPr>
          <a:xfrm>
            <a:off x="1625600" y="99374"/>
            <a:ext cx="8460600" cy="785400"/>
          </a:xfrm>
          <a:prstGeom prst="rect">
            <a:avLst/>
          </a:prstGeom>
          <a:noFill/>
          <a:ln>
            <a:noFill/>
          </a:ln>
        </p:spPr>
        <p:txBody>
          <a:bodyPr spcFirstLastPara="1" wrap="square" lIns="91425" tIns="45700" rIns="91425" bIns="45700" anchor="ctr" anchorCtr="0"/>
          <a:lstStyle>
            <a:lvl1pPr marR="0" lvl="0" algn="ctr">
              <a:lnSpc>
                <a:spcPct val="100000"/>
              </a:lnSpc>
              <a:spcBef>
                <a:spcPts val="0"/>
              </a:spcBef>
              <a:spcAft>
                <a:spcPts val="0"/>
              </a:spcAft>
              <a:buClr>
                <a:schemeClr val="lt1"/>
              </a:buClr>
              <a:buSzPts val="3200"/>
              <a:buFont typeface="Calibri"/>
              <a:buNone/>
              <a:defRPr sz="3200" b="0" i="0" u="none" strike="noStrike" cap="none">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84" name="Google Shape;184;p29"/>
          <p:cNvSpPr txBox="1">
            <a:spLocks noGrp="1"/>
          </p:cNvSpPr>
          <p:nvPr>
            <p:ph type="body" idx="1"/>
          </p:nvPr>
        </p:nvSpPr>
        <p:spPr>
          <a:xfrm>
            <a:off x="609600" y="1182960"/>
            <a:ext cx="10972800" cy="4943100"/>
          </a:xfrm>
          <a:prstGeom prst="rect">
            <a:avLst/>
          </a:prstGeom>
          <a:noFill/>
          <a:ln>
            <a:noFill/>
          </a:ln>
        </p:spPr>
        <p:txBody>
          <a:bodyPr spcFirstLastPara="1" wrap="square" lIns="91425" tIns="45700" rIns="91425" bIns="45700" anchor="t" anchorCtr="0"/>
          <a:lstStyle>
            <a:lvl1pPr marL="457200" marR="0" lvl="0"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5" name="Google Shape;185;p29"/>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lstStyle>
            <a:lvl1pPr marR="0" lvl="0" algn="l">
              <a:lnSpc>
                <a:spcPct val="100000"/>
              </a:lnSpc>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86" name="Google Shape;186;p29"/>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lstStyle>
            <a:lvl1pPr marR="0" lvl="0" algn="ctr">
              <a:lnSpc>
                <a:spcPct val="100000"/>
              </a:lnSpc>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87" name="Google Shape;187;p29"/>
          <p:cNvSpPr txBox="1">
            <a:spLocks noGrp="1"/>
          </p:cNvSpPr>
          <p:nvPr>
            <p:ph type="sldNum" idx="12"/>
          </p:nvPr>
        </p:nvSpPr>
        <p:spPr>
          <a:xfrm>
            <a:off x="8737600" y="6316065"/>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1189656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208"/>
        <p:cNvGrpSpPr/>
        <p:nvPr/>
      </p:nvGrpSpPr>
      <p:grpSpPr>
        <a:xfrm>
          <a:off x="0" y="0"/>
          <a:ext cx="0" cy="0"/>
          <a:chOff x="0" y="0"/>
          <a:chExt cx="0" cy="0"/>
        </a:xfrm>
      </p:grpSpPr>
      <p:sp>
        <p:nvSpPr>
          <p:cNvPr id="209" name="Google Shape;209;p34"/>
          <p:cNvSpPr txBox="1">
            <a:spLocks noGrp="1"/>
          </p:cNvSpPr>
          <p:nvPr>
            <p:ph type="title"/>
          </p:nvPr>
        </p:nvSpPr>
        <p:spPr>
          <a:xfrm>
            <a:off x="1625600" y="207526"/>
            <a:ext cx="8460600" cy="785400"/>
          </a:xfrm>
          <a:prstGeom prst="rect">
            <a:avLst/>
          </a:prstGeom>
          <a:noFill/>
          <a:ln>
            <a:noFill/>
          </a:ln>
        </p:spPr>
        <p:txBody>
          <a:bodyPr spcFirstLastPara="1" wrap="square" lIns="91425" tIns="45700" rIns="91425" bIns="45700" anchor="ctr" anchorCtr="0"/>
          <a:lstStyle>
            <a:lvl1pPr marR="0" lvl="0" algn="ctr">
              <a:lnSpc>
                <a:spcPct val="100000"/>
              </a:lnSpc>
              <a:spcBef>
                <a:spcPts val="0"/>
              </a:spcBef>
              <a:spcAft>
                <a:spcPts val="0"/>
              </a:spcAft>
              <a:buClr>
                <a:schemeClr val="lt1"/>
              </a:buClr>
              <a:buSzPts val="3200"/>
              <a:buFont typeface="Calibri"/>
              <a:buNone/>
              <a:defRPr sz="3200" b="0" i="0" u="none" strike="noStrike" cap="none">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10" name="Google Shape;210;p34"/>
          <p:cNvSpPr txBox="1">
            <a:spLocks noGrp="1"/>
          </p:cNvSpPr>
          <p:nvPr>
            <p:ph type="body" idx="1"/>
          </p:nvPr>
        </p:nvSpPr>
        <p:spPr>
          <a:xfrm>
            <a:off x="609600" y="1600201"/>
            <a:ext cx="5384700" cy="4526100"/>
          </a:xfrm>
          <a:prstGeom prst="rect">
            <a:avLst/>
          </a:prstGeom>
          <a:noFill/>
          <a:ln>
            <a:noFill/>
          </a:ln>
        </p:spPr>
        <p:txBody>
          <a:bodyPr spcFirstLastPara="1" wrap="square" lIns="91425" tIns="45700" rIns="91425" bIns="45700" anchor="t" anchorCtr="0"/>
          <a:lstStyle>
            <a:lvl1pPr marL="457200" marR="0" lvl="0" indent="-406400" algn="l">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1" name="Google Shape;211;p34"/>
          <p:cNvSpPr txBox="1">
            <a:spLocks noGrp="1"/>
          </p:cNvSpPr>
          <p:nvPr>
            <p:ph type="body" idx="2"/>
          </p:nvPr>
        </p:nvSpPr>
        <p:spPr>
          <a:xfrm>
            <a:off x="6197600" y="1600201"/>
            <a:ext cx="5384700" cy="4526100"/>
          </a:xfrm>
          <a:prstGeom prst="rect">
            <a:avLst/>
          </a:prstGeom>
          <a:noFill/>
          <a:ln>
            <a:noFill/>
          </a:ln>
        </p:spPr>
        <p:txBody>
          <a:bodyPr spcFirstLastPara="1" wrap="square" lIns="91425" tIns="45700" rIns="91425" bIns="45700" anchor="t" anchorCtr="0"/>
          <a:lstStyle>
            <a:lvl1pPr marL="457200" marR="0" lvl="0" indent="-406400" algn="l">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2" name="Google Shape;212;p34"/>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3" name="Google Shape;213;p34"/>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4" name="Google Shape;214;p34"/>
          <p:cNvSpPr txBox="1">
            <a:spLocks noGrp="1"/>
          </p:cNvSpPr>
          <p:nvPr>
            <p:ph type="sldNum" idx="12"/>
          </p:nvPr>
        </p:nvSpPr>
        <p:spPr>
          <a:xfrm>
            <a:off x="8737600" y="6316065"/>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7823223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215"/>
        <p:cNvGrpSpPr/>
        <p:nvPr/>
      </p:nvGrpSpPr>
      <p:grpSpPr>
        <a:xfrm>
          <a:off x="0" y="0"/>
          <a:ext cx="0" cy="0"/>
          <a:chOff x="0" y="0"/>
          <a:chExt cx="0" cy="0"/>
        </a:xfrm>
      </p:grpSpPr>
      <p:sp>
        <p:nvSpPr>
          <p:cNvPr id="216" name="Google Shape;216;p35"/>
          <p:cNvSpPr txBox="1">
            <a:spLocks noGrp="1"/>
          </p:cNvSpPr>
          <p:nvPr>
            <p:ph type="title"/>
          </p:nvPr>
        </p:nvSpPr>
        <p:spPr>
          <a:xfrm>
            <a:off x="1625600" y="207526"/>
            <a:ext cx="8460600" cy="785400"/>
          </a:xfrm>
          <a:prstGeom prst="rect">
            <a:avLst/>
          </a:prstGeom>
          <a:noFill/>
          <a:ln>
            <a:noFill/>
          </a:ln>
        </p:spPr>
        <p:txBody>
          <a:bodyPr spcFirstLastPara="1" wrap="square" lIns="91425" tIns="45700" rIns="91425" bIns="45700" anchor="ctr" anchorCtr="0"/>
          <a:lstStyle>
            <a:lvl1pPr marR="0" lvl="0" algn="ctr">
              <a:lnSpc>
                <a:spcPct val="100000"/>
              </a:lnSpc>
              <a:spcBef>
                <a:spcPts val="0"/>
              </a:spcBef>
              <a:spcAft>
                <a:spcPts val="0"/>
              </a:spcAft>
              <a:buClr>
                <a:schemeClr val="lt1"/>
              </a:buClr>
              <a:buSzPts val="3200"/>
              <a:buFont typeface="Calibri"/>
              <a:buNone/>
              <a:defRPr sz="3200" b="0" i="0" u="none" strike="noStrike" cap="none">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17" name="Google Shape;217;p35"/>
          <p:cNvSpPr txBox="1">
            <a:spLocks noGrp="1"/>
          </p:cNvSpPr>
          <p:nvPr>
            <p:ph type="body" idx="1"/>
          </p:nvPr>
        </p:nvSpPr>
        <p:spPr>
          <a:xfrm>
            <a:off x="609600" y="1215232"/>
            <a:ext cx="5386800" cy="639900"/>
          </a:xfrm>
          <a:prstGeom prst="rect">
            <a:avLst/>
          </a:prstGeom>
          <a:noFill/>
          <a:ln>
            <a:noFill/>
          </a:ln>
        </p:spPr>
        <p:txBody>
          <a:bodyPr spcFirstLastPara="1" wrap="square" lIns="91425" tIns="45700" rIns="91425" bIns="45700" anchor="b" anchorCtr="0"/>
          <a:lstStyle>
            <a:lvl1pPr marL="457200" marR="0" lvl="0" indent="-228600" algn="l">
              <a:lnSpc>
                <a:spcPct val="100000"/>
              </a:lnSpc>
              <a:spcBef>
                <a:spcPts val="4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1pPr>
            <a:lvl2pPr marL="914400" marR="0" lvl="1" indent="-228600" algn="l">
              <a:lnSpc>
                <a:spcPct val="100000"/>
              </a:lnSpc>
              <a:spcBef>
                <a:spcPts val="4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a:lnSpc>
                <a:spcPct val="100000"/>
              </a:lnSpc>
              <a:spcBef>
                <a:spcPts val="36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218" name="Google Shape;218;p35"/>
          <p:cNvSpPr txBox="1">
            <a:spLocks noGrp="1"/>
          </p:cNvSpPr>
          <p:nvPr>
            <p:ph type="body" idx="2"/>
          </p:nvPr>
        </p:nvSpPr>
        <p:spPr>
          <a:xfrm>
            <a:off x="609600" y="1854994"/>
            <a:ext cx="5386800" cy="3951300"/>
          </a:xfrm>
          <a:prstGeom prst="rect">
            <a:avLst/>
          </a:prstGeom>
          <a:noFill/>
          <a:ln>
            <a:noFill/>
          </a:ln>
        </p:spPr>
        <p:txBody>
          <a:bodyPr spcFirstLastPara="1" wrap="square" lIns="91425" tIns="45700" rIns="91425" bIns="45700" anchor="t" anchorCtr="0"/>
          <a:lstStyle>
            <a:lvl1pPr marL="457200" marR="0" lvl="0"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219" name="Google Shape;219;p35"/>
          <p:cNvSpPr txBox="1">
            <a:spLocks noGrp="1"/>
          </p:cNvSpPr>
          <p:nvPr>
            <p:ph type="body" idx="3"/>
          </p:nvPr>
        </p:nvSpPr>
        <p:spPr>
          <a:xfrm>
            <a:off x="6193368" y="1215232"/>
            <a:ext cx="5388900" cy="639900"/>
          </a:xfrm>
          <a:prstGeom prst="rect">
            <a:avLst/>
          </a:prstGeom>
          <a:noFill/>
          <a:ln>
            <a:noFill/>
          </a:ln>
        </p:spPr>
        <p:txBody>
          <a:bodyPr spcFirstLastPara="1" wrap="square" lIns="91425" tIns="45700" rIns="91425" bIns="45700" anchor="b" anchorCtr="0"/>
          <a:lstStyle>
            <a:lvl1pPr marL="457200" marR="0" lvl="0" indent="-228600" algn="l">
              <a:lnSpc>
                <a:spcPct val="100000"/>
              </a:lnSpc>
              <a:spcBef>
                <a:spcPts val="4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1pPr>
            <a:lvl2pPr marL="914400" marR="0" lvl="1" indent="-228600" algn="l">
              <a:lnSpc>
                <a:spcPct val="100000"/>
              </a:lnSpc>
              <a:spcBef>
                <a:spcPts val="4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a:lnSpc>
                <a:spcPct val="100000"/>
              </a:lnSpc>
              <a:spcBef>
                <a:spcPts val="36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220" name="Google Shape;220;p35"/>
          <p:cNvSpPr txBox="1">
            <a:spLocks noGrp="1"/>
          </p:cNvSpPr>
          <p:nvPr>
            <p:ph type="body" idx="4"/>
          </p:nvPr>
        </p:nvSpPr>
        <p:spPr>
          <a:xfrm>
            <a:off x="6193368" y="1854994"/>
            <a:ext cx="5388900" cy="3951300"/>
          </a:xfrm>
          <a:prstGeom prst="rect">
            <a:avLst/>
          </a:prstGeom>
          <a:noFill/>
          <a:ln>
            <a:noFill/>
          </a:ln>
        </p:spPr>
        <p:txBody>
          <a:bodyPr spcFirstLastPara="1" wrap="square" lIns="91425" tIns="45700" rIns="91425" bIns="45700" anchor="t" anchorCtr="0"/>
          <a:lstStyle>
            <a:lvl1pPr marL="457200" marR="0" lvl="0"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221" name="Google Shape;221;p35"/>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2" name="Google Shape;222;p35"/>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3" name="Google Shape;223;p35"/>
          <p:cNvSpPr txBox="1">
            <a:spLocks noGrp="1"/>
          </p:cNvSpPr>
          <p:nvPr>
            <p:ph type="sldNum" idx="12"/>
          </p:nvPr>
        </p:nvSpPr>
        <p:spPr>
          <a:xfrm>
            <a:off x="8737600" y="6316065"/>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397485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24"/>
        <p:cNvGrpSpPr/>
        <p:nvPr/>
      </p:nvGrpSpPr>
      <p:grpSpPr>
        <a:xfrm>
          <a:off x="0" y="0"/>
          <a:ext cx="0" cy="0"/>
          <a:chOff x="0" y="0"/>
          <a:chExt cx="0" cy="0"/>
        </a:xfrm>
      </p:grpSpPr>
      <p:sp>
        <p:nvSpPr>
          <p:cNvPr id="225" name="Google Shape;225;p36"/>
          <p:cNvSpPr txBox="1">
            <a:spLocks noGrp="1"/>
          </p:cNvSpPr>
          <p:nvPr>
            <p:ph type="title"/>
          </p:nvPr>
        </p:nvSpPr>
        <p:spPr>
          <a:xfrm>
            <a:off x="1625600" y="207526"/>
            <a:ext cx="8460600" cy="785400"/>
          </a:xfrm>
          <a:prstGeom prst="rect">
            <a:avLst/>
          </a:prstGeom>
          <a:noFill/>
          <a:ln>
            <a:noFill/>
          </a:ln>
        </p:spPr>
        <p:txBody>
          <a:bodyPr spcFirstLastPara="1" wrap="square" lIns="91425" tIns="45700" rIns="91425" bIns="45700" anchor="ctr" anchorCtr="0"/>
          <a:lstStyle>
            <a:lvl1pPr marR="0" lvl="0" algn="ctr">
              <a:lnSpc>
                <a:spcPct val="100000"/>
              </a:lnSpc>
              <a:spcBef>
                <a:spcPts val="0"/>
              </a:spcBef>
              <a:spcAft>
                <a:spcPts val="0"/>
              </a:spcAft>
              <a:buClr>
                <a:schemeClr val="lt1"/>
              </a:buClr>
              <a:buSzPts val="3200"/>
              <a:buFont typeface="Calibri"/>
              <a:buNone/>
              <a:defRPr sz="3200" b="0" i="0" u="none" strike="noStrike" cap="none">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26" name="Google Shape;226;p36"/>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7" name="Google Shape;227;p36"/>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8" name="Google Shape;228;p36"/>
          <p:cNvSpPr txBox="1">
            <a:spLocks noGrp="1"/>
          </p:cNvSpPr>
          <p:nvPr>
            <p:ph type="sldNum" idx="12"/>
          </p:nvPr>
        </p:nvSpPr>
        <p:spPr>
          <a:xfrm>
            <a:off x="8737600" y="6316065"/>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5463246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229"/>
        <p:cNvGrpSpPr/>
        <p:nvPr/>
      </p:nvGrpSpPr>
      <p:grpSpPr>
        <a:xfrm>
          <a:off x="0" y="0"/>
          <a:ext cx="0" cy="0"/>
          <a:chOff x="0" y="0"/>
          <a:chExt cx="0" cy="0"/>
        </a:xfrm>
      </p:grpSpPr>
      <p:sp>
        <p:nvSpPr>
          <p:cNvPr id="230" name="Google Shape;230;p37"/>
          <p:cNvSpPr txBox="1">
            <a:spLocks noGrp="1"/>
          </p:cNvSpPr>
          <p:nvPr>
            <p:ph type="title"/>
          </p:nvPr>
        </p:nvSpPr>
        <p:spPr>
          <a:xfrm>
            <a:off x="1625600" y="207526"/>
            <a:ext cx="8460600" cy="785400"/>
          </a:xfrm>
          <a:prstGeom prst="rect">
            <a:avLst/>
          </a:prstGeom>
          <a:noFill/>
          <a:ln>
            <a:noFill/>
          </a:ln>
        </p:spPr>
        <p:txBody>
          <a:bodyPr spcFirstLastPara="1" wrap="square" lIns="91425" tIns="45700" rIns="91425" bIns="45700" anchor="ctr" anchorCtr="0"/>
          <a:lstStyle>
            <a:lvl1pPr marR="0" lvl="0" algn="ctr">
              <a:lnSpc>
                <a:spcPct val="100000"/>
              </a:lnSpc>
              <a:spcBef>
                <a:spcPts val="0"/>
              </a:spcBef>
              <a:spcAft>
                <a:spcPts val="0"/>
              </a:spcAft>
              <a:buClr>
                <a:schemeClr val="lt1"/>
              </a:buClr>
              <a:buSzPts val="3200"/>
              <a:buFont typeface="Calibri"/>
              <a:buNone/>
              <a:defRPr sz="3200" b="0" i="0" u="none" strike="noStrike" cap="none">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31" name="Google Shape;231;p37"/>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2" name="Google Shape;232;p37"/>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3" name="Google Shape;233;p37"/>
          <p:cNvSpPr txBox="1">
            <a:spLocks noGrp="1"/>
          </p:cNvSpPr>
          <p:nvPr>
            <p:ph type="sldNum" idx="12"/>
          </p:nvPr>
        </p:nvSpPr>
        <p:spPr>
          <a:xfrm>
            <a:off x="8737600" y="6316065"/>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094854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234"/>
        <p:cNvGrpSpPr/>
        <p:nvPr/>
      </p:nvGrpSpPr>
      <p:grpSpPr>
        <a:xfrm>
          <a:off x="0" y="0"/>
          <a:ext cx="0" cy="0"/>
          <a:chOff x="0" y="0"/>
          <a:chExt cx="0" cy="0"/>
        </a:xfrm>
      </p:grpSpPr>
      <p:sp>
        <p:nvSpPr>
          <p:cNvPr id="235" name="Google Shape;235;p38"/>
          <p:cNvSpPr txBox="1">
            <a:spLocks noGrp="1"/>
          </p:cNvSpPr>
          <p:nvPr>
            <p:ph type="title"/>
          </p:nvPr>
        </p:nvSpPr>
        <p:spPr>
          <a:xfrm>
            <a:off x="609601" y="273050"/>
            <a:ext cx="4011000" cy="1161900"/>
          </a:xfrm>
          <a:prstGeom prst="rect">
            <a:avLst/>
          </a:prstGeom>
          <a:noFill/>
          <a:ln>
            <a:noFill/>
          </a:ln>
        </p:spPr>
        <p:txBody>
          <a:bodyPr spcFirstLastPara="1" wrap="square" lIns="91425" tIns="45700" rIns="91425" bIns="45700" anchor="b" anchorCtr="0"/>
          <a:lstStyle>
            <a:lvl1pPr marR="0" lvl="0" algn="l">
              <a:lnSpc>
                <a:spcPct val="100000"/>
              </a:lnSpc>
              <a:spcBef>
                <a:spcPts val="0"/>
              </a:spcBef>
              <a:spcAft>
                <a:spcPts val="0"/>
              </a:spcAft>
              <a:buClr>
                <a:schemeClr val="lt1"/>
              </a:buClr>
              <a:buSzPts val="2000"/>
              <a:buFont typeface="Calibri"/>
              <a:buNone/>
              <a:defRPr sz="2000" b="1" i="0" u="none" strike="noStrike" cap="none">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36" name="Google Shape;236;p38"/>
          <p:cNvSpPr txBox="1">
            <a:spLocks noGrp="1"/>
          </p:cNvSpPr>
          <p:nvPr>
            <p:ph type="body" idx="1"/>
          </p:nvPr>
        </p:nvSpPr>
        <p:spPr>
          <a:xfrm>
            <a:off x="4766733" y="273051"/>
            <a:ext cx="6815700" cy="5853000"/>
          </a:xfrm>
          <a:prstGeom prst="rect">
            <a:avLst/>
          </a:prstGeom>
          <a:noFill/>
          <a:ln>
            <a:noFill/>
          </a:ln>
        </p:spPr>
        <p:txBody>
          <a:bodyPr spcFirstLastPara="1" wrap="square" lIns="91425" tIns="45700" rIns="91425" bIns="45700" anchor="t" anchorCtr="0"/>
          <a:lstStyle>
            <a:lvl1pPr marL="457200" marR="0" lvl="0" indent="-431800" algn="l">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37" name="Google Shape;237;p38"/>
          <p:cNvSpPr txBox="1">
            <a:spLocks noGrp="1"/>
          </p:cNvSpPr>
          <p:nvPr>
            <p:ph type="body" idx="2"/>
          </p:nvPr>
        </p:nvSpPr>
        <p:spPr>
          <a:xfrm>
            <a:off x="609601" y="1435101"/>
            <a:ext cx="4011000" cy="4691100"/>
          </a:xfrm>
          <a:prstGeom prst="rect">
            <a:avLst/>
          </a:prstGeom>
          <a:noFill/>
          <a:ln>
            <a:noFill/>
          </a:ln>
        </p:spPr>
        <p:txBody>
          <a:bodyPr spcFirstLastPara="1" wrap="square" lIns="91425" tIns="45700" rIns="91425" bIns="45700" anchor="t" anchorCtr="0"/>
          <a:lstStyle>
            <a:lvl1pPr marL="457200" marR="0" lvl="0" indent="-228600" algn="l">
              <a:lnSpc>
                <a:spcPct val="100000"/>
              </a:lnSpc>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a:lnSpc>
                <a:spcPct val="100000"/>
              </a:lnSpc>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1371600" marR="0" lvl="2" indent="-228600" algn="l">
              <a:lnSpc>
                <a:spcPct val="100000"/>
              </a:lnSpc>
              <a:spcBef>
                <a:spcPts val="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3pPr>
            <a:lvl4pPr marL="1828800" marR="0" lvl="3" indent="-228600" algn="l">
              <a:lnSpc>
                <a:spcPct val="100000"/>
              </a:lnSpc>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4pPr>
            <a:lvl5pPr marL="2286000" marR="0" lvl="4" indent="-228600" algn="l">
              <a:lnSpc>
                <a:spcPct val="100000"/>
              </a:lnSpc>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5pPr>
            <a:lvl6pPr marL="2743200" marR="0" lvl="5" indent="-228600" algn="l">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238" name="Google Shape;238;p38"/>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9" name="Google Shape;239;p38"/>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0" name="Google Shape;240;p38"/>
          <p:cNvSpPr txBox="1">
            <a:spLocks noGrp="1"/>
          </p:cNvSpPr>
          <p:nvPr>
            <p:ph type="sldNum" idx="12"/>
          </p:nvPr>
        </p:nvSpPr>
        <p:spPr>
          <a:xfrm>
            <a:off x="8737600" y="6316065"/>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242410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lt1"/>
              </a:buClr>
              <a:buSzPts val="4000"/>
              <a:buFont typeface="Calibri"/>
              <a:buNone/>
              <a:defRPr sz="4000" b="1"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0" name="Google Shape;30;p4"/>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lstStyle>
            <a:lvl1pPr marL="457200" marR="0" lvl="0" indent="-228600" algn="l"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1pPr>
            <a:lvl2pPr marL="914400" marR="0" lvl="1" indent="-228600" algn="l" rtl="0">
              <a:spcBef>
                <a:spcPts val="360"/>
              </a:spcBef>
              <a:spcAft>
                <a:spcPts val="0"/>
              </a:spcAft>
              <a:buClr>
                <a:srgbClr val="888888"/>
              </a:buClr>
              <a:buSzPts val="1800"/>
              <a:buFont typeface="Arial"/>
              <a:buNone/>
              <a:defRPr sz="1800" b="0" i="0" u="none" strike="noStrike" cap="none">
                <a:solidFill>
                  <a:srgbClr val="888888"/>
                </a:solidFill>
                <a:latin typeface="Arial"/>
                <a:ea typeface="Arial"/>
                <a:cs typeface="Arial"/>
                <a:sym typeface="Arial"/>
              </a:defRPr>
            </a:lvl2pPr>
            <a:lvl3pPr marL="1371600" marR="0" lvl="2" indent="-228600" algn="l" rtl="0">
              <a:spcBef>
                <a:spcPts val="32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3pPr>
            <a:lvl4pPr marL="1828800" marR="0" lvl="3" indent="-228600" algn="l" rtl="0">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4pPr>
            <a:lvl5pPr marL="2286000" marR="0" lvl="4" indent="-228600" algn="l" rtl="0">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5pPr>
            <a:lvl6pPr marL="2743200" marR="0" lvl="5"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6pPr>
            <a:lvl7pPr marL="3200400" marR="0" lvl="6"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7pPr>
            <a:lvl8pPr marL="3657600" marR="0" lvl="7"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8pPr>
            <a:lvl9pPr marL="4114800" marR="0" lvl="8"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31" name="Google Shape;31;p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32" name="Google Shape;32;p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33" name="Google Shape;33;p4"/>
          <p:cNvSpPr txBox="1">
            <a:spLocks noGrp="1"/>
          </p:cNvSpPr>
          <p:nvPr>
            <p:ph type="sldNum" idx="12"/>
          </p:nvPr>
        </p:nvSpPr>
        <p:spPr>
          <a:xfrm>
            <a:off x="8737600" y="6316065"/>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a:solidFill>
                  <a:srgbClr val="888888"/>
                </a:solidFill>
                <a:latin typeface="Calibri"/>
                <a:ea typeface="Calibri"/>
                <a:cs typeface="Calibri"/>
                <a:sym typeface="Calibri"/>
              </a:defRPr>
            </a:lvl1pPr>
            <a:lvl2pPr marL="0" marR="0" lvl="1" indent="0" algn="r" rtl="0">
              <a:spcBef>
                <a:spcPts val="0"/>
              </a:spcBef>
              <a:buNone/>
              <a:defRPr sz="1600">
                <a:solidFill>
                  <a:srgbClr val="888888"/>
                </a:solidFill>
                <a:latin typeface="Calibri"/>
                <a:ea typeface="Calibri"/>
                <a:cs typeface="Calibri"/>
                <a:sym typeface="Calibri"/>
              </a:defRPr>
            </a:lvl2pPr>
            <a:lvl3pPr marL="0" marR="0" lvl="2" indent="0" algn="r" rtl="0">
              <a:spcBef>
                <a:spcPts val="0"/>
              </a:spcBef>
              <a:buNone/>
              <a:defRPr sz="1600">
                <a:solidFill>
                  <a:srgbClr val="888888"/>
                </a:solidFill>
                <a:latin typeface="Calibri"/>
                <a:ea typeface="Calibri"/>
                <a:cs typeface="Calibri"/>
                <a:sym typeface="Calibri"/>
              </a:defRPr>
            </a:lvl3pPr>
            <a:lvl4pPr marL="0" marR="0" lvl="3" indent="0" algn="r" rtl="0">
              <a:spcBef>
                <a:spcPts val="0"/>
              </a:spcBef>
              <a:buNone/>
              <a:defRPr sz="1600">
                <a:solidFill>
                  <a:srgbClr val="888888"/>
                </a:solidFill>
                <a:latin typeface="Calibri"/>
                <a:ea typeface="Calibri"/>
                <a:cs typeface="Calibri"/>
                <a:sym typeface="Calibri"/>
              </a:defRPr>
            </a:lvl4pPr>
            <a:lvl5pPr marL="0" marR="0" lvl="4" indent="0" algn="r" rtl="0">
              <a:spcBef>
                <a:spcPts val="0"/>
              </a:spcBef>
              <a:buNone/>
              <a:defRPr sz="1600">
                <a:solidFill>
                  <a:srgbClr val="888888"/>
                </a:solidFill>
                <a:latin typeface="Calibri"/>
                <a:ea typeface="Calibri"/>
                <a:cs typeface="Calibri"/>
                <a:sym typeface="Calibri"/>
              </a:defRPr>
            </a:lvl5pPr>
            <a:lvl6pPr marL="0" marR="0" lvl="5" indent="0" algn="r" rtl="0">
              <a:spcBef>
                <a:spcPts val="0"/>
              </a:spcBef>
              <a:buNone/>
              <a:defRPr sz="1600">
                <a:solidFill>
                  <a:srgbClr val="888888"/>
                </a:solidFill>
                <a:latin typeface="Calibri"/>
                <a:ea typeface="Calibri"/>
                <a:cs typeface="Calibri"/>
                <a:sym typeface="Calibri"/>
              </a:defRPr>
            </a:lvl6pPr>
            <a:lvl7pPr marL="0" marR="0" lvl="6" indent="0" algn="r" rtl="0">
              <a:spcBef>
                <a:spcPts val="0"/>
              </a:spcBef>
              <a:buNone/>
              <a:defRPr sz="1600">
                <a:solidFill>
                  <a:srgbClr val="888888"/>
                </a:solidFill>
                <a:latin typeface="Calibri"/>
                <a:ea typeface="Calibri"/>
                <a:cs typeface="Calibri"/>
                <a:sym typeface="Calibri"/>
              </a:defRPr>
            </a:lvl7pPr>
            <a:lvl8pPr marL="0" marR="0" lvl="7" indent="0" algn="r" rtl="0">
              <a:spcBef>
                <a:spcPts val="0"/>
              </a:spcBef>
              <a:buNone/>
              <a:defRPr sz="1600">
                <a:solidFill>
                  <a:srgbClr val="888888"/>
                </a:solidFill>
                <a:latin typeface="Calibri"/>
                <a:ea typeface="Calibri"/>
                <a:cs typeface="Calibri"/>
                <a:sym typeface="Calibri"/>
              </a:defRPr>
            </a:lvl8pPr>
            <a:lvl9pPr marL="0" marR="0" lvl="8" indent="0" algn="r" rtl="0">
              <a:spcBef>
                <a:spcPts val="0"/>
              </a:spcBef>
              <a:buNone/>
              <a:defRPr sz="16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241"/>
        <p:cNvGrpSpPr/>
        <p:nvPr/>
      </p:nvGrpSpPr>
      <p:grpSpPr>
        <a:xfrm>
          <a:off x="0" y="0"/>
          <a:ext cx="0" cy="0"/>
          <a:chOff x="0" y="0"/>
          <a:chExt cx="0" cy="0"/>
        </a:xfrm>
      </p:grpSpPr>
      <p:sp>
        <p:nvSpPr>
          <p:cNvPr id="242" name="Google Shape;242;p39"/>
          <p:cNvSpPr txBox="1">
            <a:spLocks noGrp="1"/>
          </p:cNvSpPr>
          <p:nvPr>
            <p:ph type="title"/>
          </p:nvPr>
        </p:nvSpPr>
        <p:spPr>
          <a:xfrm>
            <a:off x="2389717" y="4800600"/>
            <a:ext cx="7315200" cy="566700"/>
          </a:xfrm>
          <a:prstGeom prst="rect">
            <a:avLst/>
          </a:prstGeom>
          <a:noFill/>
          <a:ln>
            <a:noFill/>
          </a:ln>
        </p:spPr>
        <p:txBody>
          <a:bodyPr spcFirstLastPara="1" wrap="square" lIns="91425" tIns="45700" rIns="91425" bIns="45700" anchor="b" anchorCtr="0"/>
          <a:lstStyle>
            <a:lvl1pPr marR="0" lvl="0" algn="l">
              <a:lnSpc>
                <a:spcPct val="100000"/>
              </a:lnSpc>
              <a:spcBef>
                <a:spcPts val="0"/>
              </a:spcBef>
              <a:spcAft>
                <a:spcPts val="0"/>
              </a:spcAft>
              <a:buClr>
                <a:schemeClr val="lt1"/>
              </a:buClr>
              <a:buSzPts val="2000"/>
              <a:buFont typeface="Calibri"/>
              <a:buNone/>
              <a:defRPr sz="2000" b="1" i="0" u="none" strike="noStrike" cap="none">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43" name="Google Shape;243;p39"/>
          <p:cNvSpPr>
            <a:spLocks noGrp="1"/>
          </p:cNvSpPr>
          <p:nvPr>
            <p:ph type="pic" idx="2"/>
          </p:nvPr>
        </p:nvSpPr>
        <p:spPr>
          <a:xfrm>
            <a:off x="2389717" y="612775"/>
            <a:ext cx="7315200" cy="4114800"/>
          </a:xfrm>
          <a:prstGeom prst="rect">
            <a:avLst/>
          </a:prstGeom>
          <a:noFill/>
          <a:ln>
            <a:noFill/>
          </a:ln>
        </p:spPr>
        <p:txBody>
          <a:bodyPr spcFirstLastPara="1" wrap="square" lIns="91425" tIns="45700" rIns="91425" bIns="45700" anchor="t" anchorCtr="0"/>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244" name="Google Shape;244;p39"/>
          <p:cNvSpPr txBox="1">
            <a:spLocks noGrp="1"/>
          </p:cNvSpPr>
          <p:nvPr>
            <p:ph type="body" idx="1"/>
          </p:nvPr>
        </p:nvSpPr>
        <p:spPr>
          <a:xfrm>
            <a:off x="2389717" y="5367338"/>
            <a:ext cx="7315200" cy="804900"/>
          </a:xfrm>
          <a:prstGeom prst="rect">
            <a:avLst/>
          </a:prstGeom>
          <a:noFill/>
          <a:ln>
            <a:noFill/>
          </a:ln>
        </p:spPr>
        <p:txBody>
          <a:bodyPr spcFirstLastPara="1" wrap="square" lIns="91425" tIns="45700" rIns="91425" bIns="45700" anchor="t" anchorCtr="0"/>
          <a:lstStyle>
            <a:lvl1pPr marL="457200" marR="0" lvl="0" indent="-228600" algn="l">
              <a:lnSpc>
                <a:spcPct val="100000"/>
              </a:lnSpc>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a:lnSpc>
                <a:spcPct val="100000"/>
              </a:lnSpc>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1371600" marR="0" lvl="2" indent="-228600" algn="l">
              <a:lnSpc>
                <a:spcPct val="100000"/>
              </a:lnSpc>
              <a:spcBef>
                <a:spcPts val="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3pPr>
            <a:lvl4pPr marL="1828800" marR="0" lvl="3" indent="-228600" algn="l">
              <a:lnSpc>
                <a:spcPct val="100000"/>
              </a:lnSpc>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4pPr>
            <a:lvl5pPr marL="2286000" marR="0" lvl="4" indent="-228600" algn="l">
              <a:lnSpc>
                <a:spcPct val="100000"/>
              </a:lnSpc>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5pPr>
            <a:lvl6pPr marL="2743200" marR="0" lvl="5" indent="-228600" algn="l">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245" name="Google Shape;245;p39"/>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6" name="Google Shape;246;p39"/>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7" name="Google Shape;247;p39"/>
          <p:cNvSpPr txBox="1">
            <a:spLocks noGrp="1"/>
          </p:cNvSpPr>
          <p:nvPr>
            <p:ph type="sldNum" idx="12"/>
          </p:nvPr>
        </p:nvSpPr>
        <p:spPr>
          <a:xfrm>
            <a:off x="8737600" y="6316065"/>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9472438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248"/>
        <p:cNvGrpSpPr/>
        <p:nvPr/>
      </p:nvGrpSpPr>
      <p:grpSpPr>
        <a:xfrm>
          <a:off x="0" y="0"/>
          <a:ext cx="0" cy="0"/>
          <a:chOff x="0" y="0"/>
          <a:chExt cx="0" cy="0"/>
        </a:xfrm>
      </p:grpSpPr>
      <p:sp>
        <p:nvSpPr>
          <p:cNvPr id="249" name="Google Shape;249;p40"/>
          <p:cNvSpPr txBox="1">
            <a:spLocks noGrp="1"/>
          </p:cNvSpPr>
          <p:nvPr>
            <p:ph type="title"/>
          </p:nvPr>
        </p:nvSpPr>
        <p:spPr>
          <a:xfrm>
            <a:off x="1625600" y="207526"/>
            <a:ext cx="8460600" cy="785400"/>
          </a:xfrm>
          <a:prstGeom prst="rect">
            <a:avLst/>
          </a:prstGeom>
          <a:noFill/>
          <a:ln>
            <a:noFill/>
          </a:ln>
        </p:spPr>
        <p:txBody>
          <a:bodyPr spcFirstLastPara="1" wrap="square" lIns="91425" tIns="45700" rIns="91425" bIns="45700" anchor="ctr" anchorCtr="0"/>
          <a:lstStyle>
            <a:lvl1pPr marR="0" lvl="0" algn="ctr">
              <a:lnSpc>
                <a:spcPct val="100000"/>
              </a:lnSpc>
              <a:spcBef>
                <a:spcPts val="0"/>
              </a:spcBef>
              <a:spcAft>
                <a:spcPts val="0"/>
              </a:spcAft>
              <a:buClr>
                <a:schemeClr val="lt1"/>
              </a:buClr>
              <a:buSzPts val="3200"/>
              <a:buFont typeface="Calibri"/>
              <a:buNone/>
              <a:defRPr sz="3200" b="0" i="0" u="none" strike="noStrike" cap="none">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50" name="Google Shape;250;p40"/>
          <p:cNvSpPr txBox="1">
            <a:spLocks noGrp="1"/>
          </p:cNvSpPr>
          <p:nvPr>
            <p:ph type="body" idx="1"/>
          </p:nvPr>
        </p:nvSpPr>
        <p:spPr>
          <a:xfrm rot="5400000">
            <a:off x="3624451" y="-1831891"/>
            <a:ext cx="4943100" cy="10972800"/>
          </a:xfrm>
          <a:prstGeom prst="rect">
            <a:avLst/>
          </a:prstGeom>
          <a:noFill/>
          <a:ln>
            <a:noFill/>
          </a:ln>
        </p:spPr>
        <p:txBody>
          <a:bodyPr spcFirstLastPara="1" wrap="square" lIns="91425" tIns="45700" rIns="91425" bIns="45700" anchor="t" anchorCtr="0"/>
          <a:lstStyle>
            <a:lvl1pPr marL="457200" marR="0" lvl="0"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51" name="Google Shape;251;p40"/>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2" name="Google Shape;252;p40"/>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3" name="Google Shape;253;p40"/>
          <p:cNvSpPr txBox="1">
            <a:spLocks noGrp="1"/>
          </p:cNvSpPr>
          <p:nvPr>
            <p:ph type="sldNum" idx="12"/>
          </p:nvPr>
        </p:nvSpPr>
        <p:spPr>
          <a:xfrm>
            <a:off x="8737600" y="6316065"/>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416689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254"/>
        <p:cNvGrpSpPr/>
        <p:nvPr/>
      </p:nvGrpSpPr>
      <p:grpSpPr>
        <a:xfrm>
          <a:off x="0" y="0"/>
          <a:ext cx="0" cy="0"/>
          <a:chOff x="0" y="0"/>
          <a:chExt cx="0" cy="0"/>
        </a:xfrm>
      </p:grpSpPr>
      <p:sp>
        <p:nvSpPr>
          <p:cNvPr id="255" name="Google Shape;255;p41"/>
          <p:cNvSpPr txBox="1">
            <a:spLocks noGrp="1"/>
          </p:cNvSpPr>
          <p:nvPr>
            <p:ph type="title"/>
          </p:nvPr>
        </p:nvSpPr>
        <p:spPr>
          <a:xfrm rot="5400000">
            <a:off x="7285049" y="1828790"/>
            <a:ext cx="5851500" cy="2743200"/>
          </a:xfrm>
          <a:prstGeom prst="rect">
            <a:avLst/>
          </a:prstGeom>
          <a:noFill/>
          <a:ln>
            <a:noFill/>
          </a:ln>
        </p:spPr>
        <p:txBody>
          <a:bodyPr spcFirstLastPara="1" wrap="square" lIns="91425" tIns="45700" rIns="91425" bIns="45700" anchor="ctr" anchorCtr="0"/>
          <a:lstStyle>
            <a:lvl1pPr marR="0" lvl="0" algn="ctr">
              <a:lnSpc>
                <a:spcPct val="100000"/>
              </a:lnSpc>
              <a:spcBef>
                <a:spcPts val="0"/>
              </a:spcBef>
              <a:spcAft>
                <a:spcPts val="0"/>
              </a:spcAft>
              <a:buClr>
                <a:schemeClr val="lt1"/>
              </a:buClr>
              <a:buSzPts val="3200"/>
              <a:buFont typeface="Calibri"/>
              <a:buNone/>
              <a:defRPr sz="3200" b="0" i="0" u="none" strike="noStrike" cap="none">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56" name="Google Shape;256;p41"/>
          <p:cNvSpPr txBox="1">
            <a:spLocks noGrp="1"/>
          </p:cNvSpPr>
          <p:nvPr>
            <p:ph type="body" idx="1"/>
          </p:nvPr>
        </p:nvSpPr>
        <p:spPr>
          <a:xfrm rot="5400000">
            <a:off x="1696999" y="-812861"/>
            <a:ext cx="5851500" cy="8026500"/>
          </a:xfrm>
          <a:prstGeom prst="rect">
            <a:avLst/>
          </a:prstGeom>
          <a:noFill/>
          <a:ln>
            <a:noFill/>
          </a:ln>
        </p:spPr>
        <p:txBody>
          <a:bodyPr spcFirstLastPara="1" wrap="square" lIns="91425" tIns="45700" rIns="91425" bIns="45700" anchor="t" anchorCtr="0"/>
          <a:lstStyle>
            <a:lvl1pPr marL="457200" marR="0" lvl="0"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57" name="Google Shape;257;p41"/>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8" name="Google Shape;258;p41"/>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9" name="Google Shape;259;p41"/>
          <p:cNvSpPr txBox="1">
            <a:spLocks noGrp="1"/>
          </p:cNvSpPr>
          <p:nvPr>
            <p:ph type="sldNum" idx="12"/>
          </p:nvPr>
        </p:nvSpPr>
        <p:spPr>
          <a:xfrm>
            <a:off x="8737600" y="6316065"/>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774254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5"/>
          <p:cNvSpPr txBox="1">
            <a:spLocks noGrp="1"/>
          </p:cNvSpPr>
          <p:nvPr>
            <p:ph type="title"/>
          </p:nvPr>
        </p:nvSpPr>
        <p:spPr>
          <a:xfrm>
            <a:off x="1625600" y="207526"/>
            <a:ext cx="8460509" cy="785532"/>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lt1"/>
              </a:buClr>
              <a:buSzPts val="3200"/>
              <a:buFont typeface="Calibri"/>
              <a:buNone/>
              <a:defRPr sz="32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6" name="Google Shape;36;p5"/>
          <p:cNvSpPr txBox="1">
            <a:spLocks noGrp="1"/>
          </p:cNvSpPr>
          <p:nvPr>
            <p:ph type="body" idx="1"/>
          </p:nvPr>
        </p:nvSpPr>
        <p:spPr>
          <a:xfrm>
            <a:off x="609600" y="1600201"/>
            <a:ext cx="5384800" cy="4525963"/>
          </a:xfrm>
          <a:prstGeom prst="rect">
            <a:avLst/>
          </a:prstGeom>
          <a:noFill/>
          <a:ln>
            <a:noFill/>
          </a:ln>
        </p:spPr>
        <p:txBody>
          <a:bodyPr spcFirstLastPara="1" wrap="square" lIns="91425" tIns="45700" rIns="91425" bIns="45700" anchor="t" anchorCtr="0"/>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 name="Google Shape;37;p5"/>
          <p:cNvSpPr txBox="1">
            <a:spLocks noGrp="1"/>
          </p:cNvSpPr>
          <p:nvPr>
            <p:ph type="body" idx="2"/>
          </p:nvPr>
        </p:nvSpPr>
        <p:spPr>
          <a:xfrm>
            <a:off x="6197600" y="1600201"/>
            <a:ext cx="5384800" cy="4525963"/>
          </a:xfrm>
          <a:prstGeom prst="rect">
            <a:avLst/>
          </a:prstGeom>
          <a:noFill/>
          <a:ln>
            <a:noFill/>
          </a:ln>
        </p:spPr>
        <p:txBody>
          <a:bodyPr spcFirstLastPara="1" wrap="square" lIns="91425" tIns="45700" rIns="91425" bIns="45700" anchor="t" anchorCtr="0"/>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39" name="Google Shape;39;p5"/>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40" name="Google Shape;40;p5"/>
          <p:cNvSpPr txBox="1">
            <a:spLocks noGrp="1"/>
          </p:cNvSpPr>
          <p:nvPr>
            <p:ph type="sldNum" idx="12"/>
          </p:nvPr>
        </p:nvSpPr>
        <p:spPr>
          <a:xfrm>
            <a:off x="8737600" y="6316065"/>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a:solidFill>
                  <a:srgbClr val="888888"/>
                </a:solidFill>
                <a:latin typeface="Calibri"/>
                <a:ea typeface="Calibri"/>
                <a:cs typeface="Calibri"/>
                <a:sym typeface="Calibri"/>
              </a:defRPr>
            </a:lvl1pPr>
            <a:lvl2pPr marL="0" marR="0" lvl="1" indent="0" algn="r" rtl="0">
              <a:spcBef>
                <a:spcPts val="0"/>
              </a:spcBef>
              <a:buNone/>
              <a:defRPr sz="1600">
                <a:solidFill>
                  <a:srgbClr val="888888"/>
                </a:solidFill>
                <a:latin typeface="Calibri"/>
                <a:ea typeface="Calibri"/>
                <a:cs typeface="Calibri"/>
                <a:sym typeface="Calibri"/>
              </a:defRPr>
            </a:lvl2pPr>
            <a:lvl3pPr marL="0" marR="0" lvl="2" indent="0" algn="r" rtl="0">
              <a:spcBef>
                <a:spcPts val="0"/>
              </a:spcBef>
              <a:buNone/>
              <a:defRPr sz="1600">
                <a:solidFill>
                  <a:srgbClr val="888888"/>
                </a:solidFill>
                <a:latin typeface="Calibri"/>
                <a:ea typeface="Calibri"/>
                <a:cs typeface="Calibri"/>
                <a:sym typeface="Calibri"/>
              </a:defRPr>
            </a:lvl3pPr>
            <a:lvl4pPr marL="0" marR="0" lvl="3" indent="0" algn="r" rtl="0">
              <a:spcBef>
                <a:spcPts val="0"/>
              </a:spcBef>
              <a:buNone/>
              <a:defRPr sz="1600">
                <a:solidFill>
                  <a:srgbClr val="888888"/>
                </a:solidFill>
                <a:latin typeface="Calibri"/>
                <a:ea typeface="Calibri"/>
                <a:cs typeface="Calibri"/>
                <a:sym typeface="Calibri"/>
              </a:defRPr>
            </a:lvl4pPr>
            <a:lvl5pPr marL="0" marR="0" lvl="4" indent="0" algn="r" rtl="0">
              <a:spcBef>
                <a:spcPts val="0"/>
              </a:spcBef>
              <a:buNone/>
              <a:defRPr sz="1600">
                <a:solidFill>
                  <a:srgbClr val="888888"/>
                </a:solidFill>
                <a:latin typeface="Calibri"/>
                <a:ea typeface="Calibri"/>
                <a:cs typeface="Calibri"/>
                <a:sym typeface="Calibri"/>
              </a:defRPr>
            </a:lvl5pPr>
            <a:lvl6pPr marL="0" marR="0" lvl="5" indent="0" algn="r" rtl="0">
              <a:spcBef>
                <a:spcPts val="0"/>
              </a:spcBef>
              <a:buNone/>
              <a:defRPr sz="1600">
                <a:solidFill>
                  <a:srgbClr val="888888"/>
                </a:solidFill>
                <a:latin typeface="Calibri"/>
                <a:ea typeface="Calibri"/>
                <a:cs typeface="Calibri"/>
                <a:sym typeface="Calibri"/>
              </a:defRPr>
            </a:lvl6pPr>
            <a:lvl7pPr marL="0" marR="0" lvl="6" indent="0" algn="r" rtl="0">
              <a:spcBef>
                <a:spcPts val="0"/>
              </a:spcBef>
              <a:buNone/>
              <a:defRPr sz="1600">
                <a:solidFill>
                  <a:srgbClr val="888888"/>
                </a:solidFill>
                <a:latin typeface="Calibri"/>
                <a:ea typeface="Calibri"/>
                <a:cs typeface="Calibri"/>
                <a:sym typeface="Calibri"/>
              </a:defRPr>
            </a:lvl7pPr>
            <a:lvl8pPr marL="0" marR="0" lvl="7" indent="0" algn="r" rtl="0">
              <a:spcBef>
                <a:spcPts val="0"/>
              </a:spcBef>
              <a:buNone/>
              <a:defRPr sz="1600">
                <a:solidFill>
                  <a:srgbClr val="888888"/>
                </a:solidFill>
                <a:latin typeface="Calibri"/>
                <a:ea typeface="Calibri"/>
                <a:cs typeface="Calibri"/>
                <a:sym typeface="Calibri"/>
              </a:defRPr>
            </a:lvl8pPr>
            <a:lvl9pPr marL="0" marR="0" lvl="8" indent="0" algn="r" rtl="0">
              <a:spcBef>
                <a:spcPts val="0"/>
              </a:spcBef>
              <a:buNone/>
              <a:defRPr sz="16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1625600" y="207526"/>
            <a:ext cx="8460509" cy="785532"/>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lt1"/>
              </a:buClr>
              <a:buSzPts val="3200"/>
              <a:buFont typeface="Calibri"/>
              <a:buNone/>
              <a:defRPr sz="32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609600" y="1215232"/>
            <a:ext cx="5386917" cy="639762"/>
          </a:xfrm>
          <a:prstGeom prst="rect">
            <a:avLst/>
          </a:prstGeom>
          <a:noFill/>
          <a:ln>
            <a:noFill/>
          </a:ln>
        </p:spPr>
        <p:txBody>
          <a:bodyPr spcFirstLastPara="1" wrap="square" lIns="91425" tIns="45700" rIns="91425" bIns="45700" anchor="b" anchorCtr="0"/>
          <a:lstStyle>
            <a:lvl1pPr marL="457200" marR="0" lvl="0" indent="-228600" algn="l" rtl="0">
              <a:spcBef>
                <a:spcPts val="4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09600" y="1854994"/>
            <a:ext cx="5386917" cy="3951288"/>
          </a:xfrm>
          <a:prstGeom prst="rect">
            <a:avLst/>
          </a:prstGeom>
          <a:noFill/>
          <a:ln>
            <a:noFill/>
          </a:ln>
        </p:spPr>
        <p:txBody>
          <a:bodyPr spcFirstLastPara="1" wrap="square" lIns="91425" tIns="45700" rIns="91425" bIns="45700" anchor="t" anchorCtr="0"/>
          <a:lstStyle>
            <a:lvl1pPr marL="457200" marR="0" lvl="0"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body" idx="3"/>
          </p:nvPr>
        </p:nvSpPr>
        <p:spPr>
          <a:xfrm>
            <a:off x="6193368" y="1215232"/>
            <a:ext cx="5389033" cy="639762"/>
          </a:xfrm>
          <a:prstGeom prst="rect">
            <a:avLst/>
          </a:prstGeom>
          <a:noFill/>
          <a:ln>
            <a:noFill/>
          </a:ln>
        </p:spPr>
        <p:txBody>
          <a:bodyPr spcFirstLastPara="1" wrap="square" lIns="91425" tIns="45700" rIns="91425" bIns="45700" anchor="b" anchorCtr="0"/>
          <a:lstStyle>
            <a:lvl1pPr marL="457200" marR="0" lvl="0" indent="-228600" algn="l" rtl="0">
              <a:spcBef>
                <a:spcPts val="4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6" name="Google Shape;46;p6"/>
          <p:cNvSpPr txBox="1">
            <a:spLocks noGrp="1"/>
          </p:cNvSpPr>
          <p:nvPr>
            <p:ph type="body" idx="4"/>
          </p:nvPr>
        </p:nvSpPr>
        <p:spPr>
          <a:xfrm>
            <a:off x="6193368" y="1854994"/>
            <a:ext cx="5389033" cy="3951288"/>
          </a:xfrm>
          <a:prstGeom prst="rect">
            <a:avLst/>
          </a:prstGeom>
          <a:noFill/>
          <a:ln>
            <a:noFill/>
          </a:ln>
        </p:spPr>
        <p:txBody>
          <a:bodyPr spcFirstLastPara="1" wrap="square" lIns="91425" tIns="45700" rIns="91425" bIns="45700" anchor="t" anchorCtr="0"/>
          <a:lstStyle>
            <a:lvl1pPr marL="457200" marR="0" lvl="0"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7" name="Google Shape;47;p6"/>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48" name="Google Shape;48;p6"/>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49" name="Google Shape;49;p6"/>
          <p:cNvSpPr txBox="1">
            <a:spLocks noGrp="1"/>
          </p:cNvSpPr>
          <p:nvPr>
            <p:ph type="sldNum" idx="12"/>
          </p:nvPr>
        </p:nvSpPr>
        <p:spPr>
          <a:xfrm>
            <a:off x="8737600" y="6316065"/>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a:solidFill>
                  <a:srgbClr val="888888"/>
                </a:solidFill>
                <a:latin typeface="Calibri"/>
                <a:ea typeface="Calibri"/>
                <a:cs typeface="Calibri"/>
                <a:sym typeface="Calibri"/>
              </a:defRPr>
            </a:lvl1pPr>
            <a:lvl2pPr marL="0" marR="0" lvl="1" indent="0" algn="r" rtl="0">
              <a:spcBef>
                <a:spcPts val="0"/>
              </a:spcBef>
              <a:buNone/>
              <a:defRPr sz="1600">
                <a:solidFill>
                  <a:srgbClr val="888888"/>
                </a:solidFill>
                <a:latin typeface="Calibri"/>
                <a:ea typeface="Calibri"/>
                <a:cs typeface="Calibri"/>
                <a:sym typeface="Calibri"/>
              </a:defRPr>
            </a:lvl2pPr>
            <a:lvl3pPr marL="0" marR="0" lvl="2" indent="0" algn="r" rtl="0">
              <a:spcBef>
                <a:spcPts val="0"/>
              </a:spcBef>
              <a:buNone/>
              <a:defRPr sz="1600">
                <a:solidFill>
                  <a:srgbClr val="888888"/>
                </a:solidFill>
                <a:latin typeface="Calibri"/>
                <a:ea typeface="Calibri"/>
                <a:cs typeface="Calibri"/>
                <a:sym typeface="Calibri"/>
              </a:defRPr>
            </a:lvl3pPr>
            <a:lvl4pPr marL="0" marR="0" lvl="3" indent="0" algn="r" rtl="0">
              <a:spcBef>
                <a:spcPts val="0"/>
              </a:spcBef>
              <a:buNone/>
              <a:defRPr sz="1600">
                <a:solidFill>
                  <a:srgbClr val="888888"/>
                </a:solidFill>
                <a:latin typeface="Calibri"/>
                <a:ea typeface="Calibri"/>
                <a:cs typeface="Calibri"/>
                <a:sym typeface="Calibri"/>
              </a:defRPr>
            </a:lvl4pPr>
            <a:lvl5pPr marL="0" marR="0" lvl="4" indent="0" algn="r" rtl="0">
              <a:spcBef>
                <a:spcPts val="0"/>
              </a:spcBef>
              <a:buNone/>
              <a:defRPr sz="1600">
                <a:solidFill>
                  <a:srgbClr val="888888"/>
                </a:solidFill>
                <a:latin typeface="Calibri"/>
                <a:ea typeface="Calibri"/>
                <a:cs typeface="Calibri"/>
                <a:sym typeface="Calibri"/>
              </a:defRPr>
            </a:lvl5pPr>
            <a:lvl6pPr marL="0" marR="0" lvl="5" indent="0" algn="r" rtl="0">
              <a:spcBef>
                <a:spcPts val="0"/>
              </a:spcBef>
              <a:buNone/>
              <a:defRPr sz="1600">
                <a:solidFill>
                  <a:srgbClr val="888888"/>
                </a:solidFill>
                <a:latin typeface="Calibri"/>
                <a:ea typeface="Calibri"/>
                <a:cs typeface="Calibri"/>
                <a:sym typeface="Calibri"/>
              </a:defRPr>
            </a:lvl6pPr>
            <a:lvl7pPr marL="0" marR="0" lvl="6" indent="0" algn="r" rtl="0">
              <a:spcBef>
                <a:spcPts val="0"/>
              </a:spcBef>
              <a:buNone/>
              <a:defRPr sz="1600">
                <a:solidFill>
                  <a:srgbClr val="888888"/>
                </a:solidFill>
                <a:latin typeface="Calibri"/>
                <a:ea typeface="Calibri"/>
                <a:cs typeface="Calibri"/>
                <a:sym typeface="Calibri"/>
              </a:defRPr>
            </a:lvl7pPr>
            <a:lvl8pPr marL="0" marR="0" lvl="7" indent="0" algn="r" rtl="0">
              <a:spcBef>
                <a:spcPts val="0"/>
              </a:spcBef>
              <a:buNone/>
              <a:defRPr sz="1600">
                <a:solidFill>
                  <a:srgbClr val="888888"/>
                </a:solidFill>
                <a:latin typeface="Calibri"/>
                <a:ea typeface="Calibri"/>
                <a:cs typeface="Calibri"/>
                <a:sym typeface="Calibri"/>
              </a:defRPr>
            </a:lvl8pPr>
            <a:lvl9pPr marL="0" marR="0" lvl="8" indent="0" algn="r" rtl="0">
              <a:spcBef>
                <a:spcPts val="0"/>
              </a:spcBef>
              <a:buNone/>
              <a:defRPr sz="16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7"/>
          <p:cNvSpPr txBox="1">
            <a:spLocks noGrp="1"/>
          </p:cNvSpPr>
          <p:nvPr>
            <p:ph type="title"/>
          </p:nvPr>
        </p:nvSpPr>
        <p:spPr>
          <a:xfrm>
            <a:off x="1625600" y="207526"/>
            <a:ext cx="8460509" cy="785532"/>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lt1"/>
              </a:buClr>
              <a:buSzPts val="3200"/>
              <a:buFont typeface="Calibri"/>
              <a:buNone/>
              <a:defRPr sz="32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7"/>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53" name="Google Shape;53;p7"/>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54" name="Google Shape;54;p7"/>
          <p:cNvSpPr txBox="1">
            <a:spLocks noGrp="1"/>
          </p:cNvSpPr>
          <p:nvPr>
            <p:ph type="sldNum" idx="12"/>
          </p:nvPr>
        </p:nvSpPr>
        <p:spPr>
          <a:xfrm>
            <a:off x="8737600" y="6316065"/>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a:solidFill>
                  <a:srgbClr val="888888"/>
                </a:solidFill>
                <a:latin typeface="Calibri"/>
                <a:ea typeface="Calibri"/>
                <a:cs typeface="Calibri"/>
                <a:sym typeface="Calibri"/>
              </a:defRPr>
            </a:lvl1pPr>
            <a:lvl2pPr marL="0" marR="0" lvl="1" indent="0" algn="r" rtl="0">
              <a:spcBef>
                <a:spcPts val="0"/>
              </a:spcBef>
              <a:buNone/>
              <a:defRPr sz="1600">
                <a:solidFill>
                  <a:srgbClr val="888888"/>
                </a:solidFill>
                <a:latin typeface="Calibri"/>
                <a:ea typeface="Calibri"/>
                <a:cs typeface="Calibri"/>
                <a:sym typeface="Calibri"/>
              </a:defRPr>
            </a:lvl2pPr>
            <a:lvl3pPr marL="0" marR="0" lvl="2" indent="0" algn="r" rtl="0">
              <a:spcBef>
                <a:spcPts val="0"/>
              </a:spcBef>
              <a:buNone/>
              <a:defRPr sz="1600">
                <a:solidFill>
                  <a:srgbClr val="888888"/>
                </a:solidFill>
                <a:latin typeface="Calibri"/>
                <a:ea typeface="Calibri"/>
                <a:cs typeface="Calibri"/>
                <a:sym typeface="Calibri"/>
              </a:defRPr>
            </a:lvl3pPr>
            <a:lvl4pPr marL="0" marR="0" lvl="3" indent="0" algn="r" rtl="0">
              <a:spcBef>
                <a:spcPts val="0"/>
              </a:spcBef>
              <a:buNone/>
              <a:defRPr sz="1600">
                <a:solidFill>
                  <a:srgbClr val="888888"/>
                </a:solidFill>
                <a:latin typeface="Calibri"/>
                <a:ea typeface="Calibri"/>
                <a:cs typeface="Calibri"/>
                <a:sym typeface="Calibri"/>
              </a:defRPr>
            </a:lvl4pPr>
            <a:lvl5pPr marL="0" marR="0" lvl="4" indent="0" algn="r" rtl="0">
              <a:spcBef>
                <a:spcPts val="0"/>
              </a:spcBef>
              <a:buNone/>
              <a:defRPr sz="1600">
                <a:solidFill>
                  <a:srgbClr val="888888"/>
                </a:solidFill>
                <a:latin typeface="Calibri"/>
                <a:ea typeface="Calibri"/>
                <a:cs typeface="Calibri"/>
                <a:sym typeface="Calibri"/>
              </a:defRPr>
            </a:lvl5pPr>
            <a:lvl6pPr marL="0" marR="0" lvl="5" indent="0" algn="r" rtl="0">
              <a:spcBef>
                <a:spcPts val="0"/>
              </a:spcBef>
              <a:buNone/>
              <a:defRPr sz="1600">
                <a:solidFill>
                  <a:srgbClr val="888888"/>
                </a:solidFill>
                <a:latin typeface="Calibri"/>
                <a:ea typeface="Calibri"/>
                <a:cs typeface="Calibri"/>
                <a:sym typeface="Calibri"/>
              </a:defRPr>
            </a:lvl6pPr>
            <a:lvl7pPr marL="0" marR="0" lvl="6" indent="0" algn="r" rtl="0">
              <a:spcBef>
                <a:spcPts val="0"/>
              </a:spcBef>
              <a:buNone/>
              <a:defRPr sz="1600">
                <a:solidFill>
                  <a:srgbClr val="888888"/>
                </a:solidFill>
                <a:latin typeface="Calibri"/>
                <a:ea typeface="Calibri"/>
                <a:cs typeface="Calibri"/>
                <a:sym typeface="Calibri"/>
              </a:defRPr>
            </a:lvl7pPr>
            <a:lvl8pPr marL="0" marR="0" lvl="7" indent="0" algn="r" rtl="0">
              <a:spcBef>
                <a:spcPts val="0"/>
              </a:spcBef>
              <a:buNone/>
              <a:defRPr sz="1600">
                <a:solidFill>
                  <a:srgbClr val="888888"/>
                </a:solidFill>
                <a:latin typeface="Calibri"/>
                <a:ea typeface="Calibri"/>
                <a:cs typeface="Calibri"/>
                <a:sym typeface="Calibri"/>
              </a:defRPr>
            </a:lvl8pPr>
            <a:lvl9pPr marL="0" marR="0" lvl="8" indent="0" algn="r" rtl="0">
              <a:spcBef>
                <a:spcPts val="0"/>
              </a:spcBef>
              <a:buNone/>
              <a:defRPr sz="16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57" name="Google Shape;57;p8"/>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58" name="Google Shape;58;p8"/>
          <p:cNvSpPr txBox="1">
            <a:spLocks noGrp="1"/>
          </p:cNvSpPr>
          <p:nvPr>
            <p:ph type="sldNum" idx="12"/>
          </p:nvPr>
        </p:nvSpPr>
        <p:spPr>
          <a:xfrm>
            <a:off x="8737600" y="6316065"/>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a:solidFill>
                  <a:srgbClr val="888888"/>
                </a:solidFill>
                <a:latin typeface="Calibri"/>
                <a:ea typeface="Calibri"/>
                <a:cs typeface="Calibri"/>
                <a:sym typeface="Calibri"/>
              </a:defRPr>
            </a:lvl1pPr>
            <a:lvl2pPr marL="0" marR="0" lvl="1" indent="0" algn="r" rtl="0">
              <a:spcBef>
                <a:spcPts val="0"/>
              </a:spcBef>
              <a:buNone/>
              <a:defRPr sz="1600">
                <a:solidFill>
                  <a:srgbClr val="888888"/>
                </a:solidFill>
                <a:latin typeface="Calibri"/>
                <a:ea typeface="Calibri"/>
                <a:cs typeface="Calibri"/>
                <a:sym typeface="Calibri"/>
              </a:defRPr>
            </a:lvl2pPr>
            <a:lvl3pPr marL="0" marR="0" lvl="2" indent="0" algn="r" rtl="0">
              <a:spcBef>
                <a:spcPts val="0"/>
              </a:spcBef>
              <a:buNone/>
              <a:defRPr sz="1600">
                <a:solidFill>
                  <a:srgbClr val="888888"/>
                </a:solidFill>
                <a:latin typeface="Calibri"/>
                <a:ea typeface="Calibri"/>
                <a:cs typeface="Calibri"/>
                <a:sym typeface="Calibri"/>
              </a:defRPr>
            </a:lvl3pPr>
            <a:lvl4pPr marL="0" marR="0" lvl="3" indent="0" algn="r" rtl="0">
              <a:spcBef>
                <a:spcPts val="0"/>
              </a:spcBef>
              <a:buNone/>
              <a:defRPr sz="1600">
                <a:solidFill>
                  <a:srgbClr val="888888"/>
                </a:solidFill>
                <a:latin typeface="Calibri"/>
                <a:ea typeface="Calibri"/>
                <a:cs typeface="Calibri"/>
                <a:sym typeface="Calibri"/>
              </a:defRPr>
            </a:lvl4pPr>
            <a:lvl5pPr marL="0" marR="0" lvl="4" indent="0" algn="r" rtl="0">
              <a:spcBef>
                <a:spcPts val="0"/>
              </a:spcBef>
              <a:buNone/>
              <a:defRPr sz="1600">
                <a:solidFill>
                  <a:srgbClr val="888888"/>
                </a:solidFill>
                <a:latin typeface="Calibri"/>
                <a:ea typeface="Calibri"/>
                <a:cs typeface="Calibri"/>
                <a:sym typeface="Calibri"/>
              </a:defRPr>
            </a:lvl5pPr>
            <a:lvl6pPr marL="0" marR="0" lvl="5" indent="0" algn="r" rtl="0">
              <a:spcBef>
                <a:spcPts val="0"/>
              </a:spcBef>
              <a:buNone/>
              <a:defRPr sz="1600">
                <a:solidFill>
                  <a:srgbClr val="888888"/>
                </a:solidFill>
                <a:latin typeface="Calibri"/>
                <a:ea typeface="Calibri"/>
                <a:cs typeface="Calibri"/>
                <a:sym typeface="Calibri"/>
              </a:defRPr>
            </a:lvl6pPr>
            <a:lvl7pPr marL="0" marR="0" lvl="6" indent="0" algn="r" rtl="0">
              <a:spcBef>
                <a:spcPts val="0"/>
              </a:spcBef>
              <a:buNone/>
              <a:defRPr sz="1600">
                <a:solidFill>
                  <a:srgbClr val="888888"/>
                </a:solidFill>
                <a:latin typeface="Calibri"/>
                <a:ea typeface="Calibri"/>
                <a:cs typeface="Calibri"/>
                <a:sym typeface="Calibri"/>
              </a:defRPr>
            </a:lvl7pPr>
            <a:lvl8pPr marL="0" marR="0" lvl="7" indent="0" algn="r" rtl="0">
              <a:spcBef>
                <a:spcPts val="0"/>
              </a:spcBef>
              <a:buNone/>
              <a:defRPr sz="1600">
                <a:solidFill>
                  <a:srgbClr val="888888"/>
                </a:solidFill>
                <a:latin typeface="Calibri"/>
                <a:ea typeface="Calibri"/>
                <a:cs typeface="Calibri"/>
                <a:sym typeface="Calibri"/>
              </a:defRPr>
            </a:lvl8pPr>
            <a:lvl9pPr marL="0" marR="0" lvl="8" indent="0" algn="r" rtl="0">
              <a:spcBef>
                <a:spcPts val="0"/>
              </a:spcBef>
              <a:buNone/>
              <a:defRPr sz="16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59"/>
        <p:cNvGrpSpPr/>
        <p:nvPr/>
      </p:nvGrpSpPr>
      <p:grpSpPr>
        <a:xfrm>
          <a:off x="0" y="0"/>
          <a:ext cx="0" cy="0"/>
          <a:chOff x="0" y="0"/>
          <a:chExt cx="0" cy="0"/>
        </a:xfrm>
      </p:grpSpPr>
      <p:sp>
        <p:nvSpPr>
          <p:cNvPr id="60" name="Google Shape;60;p9"/>
          <p:cNvSpPr txBox="1">
            <a:spLocks noGrp="1"/>
          </p:cNvSpPr>
          <p:nvPr>
            <p:ph type="title"/>
          </p:nvPr>
        </p:nvSpPr>
        <p:spPr>
          <a:xfrm>
            <a:off x="1625600" y="207526"/>
            <a:ext cx="8460509" cy="785532"/>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lt1"/>
              </a:buClr>
              <a:buSzPts val="3200"/>
              <a:buFont typeface="Calibri"/>
              <a:buNone/>
              <a:defRPr sz="32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1" name="Google Shape;61;p9"/>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62" name="Google Shape;62;p9"/>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63" name="Google Shape;63;p9"/>
          <p:cNvSpPr txBox="1">
            <a:spLocks noGrp="1"/>
          </p:cNvSpPr>
          <p:nvPr>
            <p:ph type="sldNum" idx="12"/>
          </p:nvPr>
        </p:nvSpPr>
        <p:spPr>
          <a:xfrm>
            <a:off x="8737600" y="6316065"/>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a:solidFill>
                  <a:srgbClr val="888888"/>
                </a:solidFill>
                <a:latin typeface="Calibri"/>
                <a:ea typeface="Calibri"/>
                <a:cs typeface="Calibri"/>
                <a:sym typeface="Calibri"/>
              </a:defRPr>
            </a:lvl1pPr>
            <a:lvl2pPr marL="0" marR="0" lvl="1" indent="0" algn="r" rtl="0">
              <a:spcBef>
                <a:spcPts val="0"/>
              </a:spcBef>
              <a:buNone/>
              <a:defRPr sz="1600">
                <a:solidFill>
                  <a:srgbClr val="888888"/>
                </a:solidFill>
                <a:latin typeface="Calibri"/>
                <a:ea typeface="Calibri"/>
                <a:cs typeface="Calibri"/>
                <a:sym typeface="Calibri"/>
              </a:defRPr>
            </a:lvl2pPr>
            <a:lvl3pPr marL="0" marR="0" lvl="2" indent="0" algn="r" rtl="0">
              <a:spcBef>
                <a:spcPts val="0"/>
              </a:spcBef>
              <a:buNone/>
              <a:defRPr sz="1600">
                <a:solidFill>
                  <a:srgbClr val="888888"/>
                </a:solidFill>
                <a:latin typeface="Calibri"/>
                <a:ea typeface="Calibri"/>
                <a:cs typeface="Calibri"/>
                <a:sym typeface="Calibri"/>
              </a:defRPr>
            </a:lvl3pPr>
            <a:lvl4pPr marL="0" marR="0" lvl="3" indent="0" algn="r" rtl="0">
              <a:spcBef>
                <a:spcPts val="0"/>
              </a:spcBef>
              <a:buNone/>
              <a:defRPr sz="1600">
                <a:solidFill>
                  <a:srgbClr val="888888"/>
                </a:solidFill>
                <a:latin typeface="Calibri"/>
                <a:ea typeface="Calibri"/>
                <a:cs typeface="Calibri"/>
                <a:sym typeface="Calibri"/>
              </a:defRPr>
            </a:lvl4pPr>
            <a:lvl5pPr marL="0" marR="0" lvl="4" indent="0" algn="r" rtl="0">
              <a:spcBef>
                <a:spcPts val="0"/>
              </a:spcBef>
              <a:buNone/>
              <a:defRPr sz="1600">
                <a:solidFill>
                  <a:srgbClr val="888888"/>
                </a:solidFill>
                <a:latin typeface="Calibri"/>
                <a:ea typeface="Calibri"/>
                <a:cs typeface="Calibri"/>
                <a:sym typeface="Calibri"/>
              </a:defRPr>
            </a:lvl5pPr>
            <a:lvl6pPr marL="0" marR="0" lvl="5" indent="0" algn="r" rtl="0">
              <a:spcBef>
                <a:spcPts val="0"/>
              </a:spcBef>
              <a:buNone/>
              <a:defRPr sz="1600">
                <a:solidFill>
                  <a:srgbClr val="888888"/>
                </a:solidFill>
                <a:latin typeface="Calibri"/>
                <a:ea typeface="Calibri"/>
                <a:cs typeface="Calibri"/>
                <a:sym typeface="Calibri"/>
              </a:defRPr>
            </a:lvl6pPr>
            <a:lvl7pPr marL="0" marR="0" lvl="6" indent="0" algn="r" rtl="0">
              <a:spcBef>
                <a:spcPts val="0"/>
              </a:spcBef>
              <a:buNone/>
              <a:defRPr sz="1600">
                <a:solidFill>
                  <a:srgbClr val="888888"/>
                </a:solidFill>
                <a:latin typeface="Calibri"/>
                <a:ea typeface="Calibri"/>
                <a:cs typeface="Calibri"/>
                <a:sym typeface="Calibri"/>
              </a:defRPr>
            </a:lvl7pPr>
            <a:lvl8pPr marL="0" marR="0" lvl="7" indent="0" algn="r" rtl="0">
              <a:spcBef>
                <a:spcPts val="0"/>
              </a:spcBef>
              <a:buNone/>
              <a:defRPr sz="1600">
                <a:solidFill>
                  <a:srgbClr val="888888"/>
                </a:solidFill>
                <a:latin typeface="Calibri"/>
                <a:ea typeface="Calibri"/>
                <a:cs typeface="Calibri"/>
                <a:sym typeface="Calibri"/>
              </a:defRPr>
            </a:lvl8pPr>
            <a:lvl9pPr marL="0" marR="0" lvl="8" indent="0" algn="r" rtl="0">
              <a:spcBef>
                <a:spcPts val="0"/>
              </a:spcBef>
              <a:buNone/>
              <a:defRPr sz="16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4"/>
        <p:cNvGrpSpPr/>
        <p:nvPr/>
      </p:nvGrpSpPr>
      <p:grpSpPr>
        <a:xfrm>
          <a:off x="0" y="0"/>
          <a:ext cx="0" cy="0"/>
          <a:chOff x="0" y="0"/>
          <a:chExt cx="0" cy="0"/>
        </a:xfrm>
      </p:grpSpPr>
      <p:sp>
        <p:nvSpPr>
          <p:cNvPr id="65" name="Google Shape;65;p10"/>
          <p:cNvSpPr txBox="1">
            <a:spLocks noGrp="1"/>
          </p:cNvSpPr>
          <p:nvPr>
            <p:ph type="title"/>
          </p:nvPr>
        </p:nvSpPr>
        <p:spPr>
          <a:xfrm>
            <a:off x="609601" y="273050"/>
            <a:ext cx="4011084" cy="116205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chemeClr val="lt1"/>
              </a:buClr>
              <a:buSzPts val="2000"/>
              <a:buFont typeface="Calibri"/>
              <a:buNone/>
              <a:defRPr sz="2000" b="1"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6" name="Google Shape;66;p10"/>
          <p:cNvSpPr txBox="1">
            <a:spLocks noGrp="1"/>
          </p:cNvSpPr>
          <p:nvPr>
            <p:ph type="body" idx="1"/>
          </p:nvPr>
        </p:nvSpPr>
        <p:spPr>
          <a:xfrm>
            <a:off x="4766733" y="273051"/>
            <a:ext cx="6815667" cy="5853113"/>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7" name="Google Shape;67;p10"/>
          <p:cNvSpPr txBox="1">
            <a:spLocks noGrp="1"/>
          </p:cNvSpPr>
          <p:nvPr>
            <p:ph type="body" idx="2"/>
          </p:nvPr>
        </p:nvSpPr>
        <p:spPr>
          <a:xfrm>
            <a:off x="609601" y="1435101"/>
            <a:ext cx="4011084" cy="4691063"/>
          </a:xfrm>
          <a:prstGeom prst="rect">
            <a:avLst/>
          </a:prstGeom>
          <a:noFill/>
          <a:ln>
            <a:noFill/>
          </a:ln>
        </p:spPr>
        <p:txBody>
          <a:bodyPr spcFirstLastPara="1" wrap="square" lIns="91425" tIns="45700" rIns="91425" bIns="45700" anchor="t" anchorCtr="0"/>
          <a:lstStyle>
            <a:lvl1pPr marL="457200" marR="0" lvl="0" indent="-228600" algn="l" rtl="0">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1371600" marR="0" lvl="2" indent="-228600" algn="l" rtl="0">
              <a:spcBef>
                <a:spcPts val="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3pPr>
            <a:lvl4pPr marL="1828800" marR="0" lvl="3"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4pPr>
            <a:lvl5pPr marL="2286000" marR="0" lvl="4"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5pPr>
            <a:lvl6pPr marL="2743200" marR="0" lvl="5"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69" name="Google Shape;69;p10"/>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70" name="Google Shape;70;p10"/>
          <p:cNvSpPr txBox="1">
            <a:spLocks noGrp="1"/>
          </p:cNvSpPr>
          <p:nvPr>
            <p:ph type="sldNum" idx="12"/>
          </p:nvPr>
        </p:nvSpPr>
        <p:spPr>
          <a:xfrm>
            <a:off x="8737600" y="6316065"/>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a:solidFill>
                  <a:srgbClr val="888888"/>
                </a:solidFill>
                <a:latin typeface="Calibri"/>
                <a:ea typeface="Calibri"/>
                <a:cs typeface="Calibri"/>
                <a:sym typeface="Calibri"/>
              </a:defRPr>
            </a:lvl1pPr>
            <a:lvl2pPr marL="0" marR="0" lvl="1" indent="0" algn="r" rtl="0">
              <a:spcBef>
                <a:spcPts val="0"/>
              </a:spcBef>
              <a:buNone/>
              <a:defRPr sz="1600">
                <a:solidFill>
                  <a:srgbClr val="888888"/>
                </a:solidFill>
                <a:latin typeface="Calibri"/>
                <a:ea typeface="Calibri"/>
                <a:cs typeface="Calibri"/>
                <a:sym typeface="Calibri"/>
              </a:defRPr>
            </a:lvl2pPr>
            <a:lvl3pPr marL="0" marR="0" lvl="2" indent="0" algn="r" rtl="0">
              <a:spcBef>
                <a:spcPts val="0"/>
              </a:spcBef>
              <a:buNone/>
              <a:defRPr sz="1600">
                <a:solidFill>
                  <a:srgbClr val="888888"/>
                </a:solidFill>
                <a:latin typeface="Calibri"/>
                <a:ea typeface="Calibri"/>
                <a:cs typeface="Calibri"/>
                <a:sym typeface="Calibri"/>
              </a:defRPr>
            </a:lvl3pPr>
            <a:lvl4pPr marL="0" marR="0" lvl="3" indent="0" algn="r" rtl="0">
              <a:spcBef>
                <a:spcPts val="0"/>
              </a:spcBef>
              <a:buNone/>
              <a:defRPr sz="1600">
                <a:solidFill>
                  <a:srgbClr val="888888"/>
                </a:solidFill>
                <a:latin typeface="Calibri"/>
                <a:ea typeface="Calibri"/>
                <a:cs typeface="Calibri"/>
                <a:sym typeface="Calibri"/>
              </a:defRPr>
            </a:lvl4pPr>
            <a:lvl5pPr marL="0" marR="0" lvl="4" indent="0" algn="r" rtl="0">
              <a:spcBef>
                <a:spcPts val="0"/>
              </a:spcBef>
              <a:buNone/>
              <a:defRPr sz="1600">
                <a:solidFill>
                  <a:srgbClr val="888888"/>
                </a:solidFill>
                <a:latin typeface="Calibri"/>
                <a:ea typeface="Calibri"/>
                <a:cs typeface="Calibri"/>
                <a:sym typeface="Calibri"/>
              </a:defRPr>
            </a:lvl5pPr>
            <a:lvl6pPr marL="0" marR="0" lvl="5" indent="0" algn="r" rtl="0">
              <a:spcBef>
                <a:spcPts val="0"/>
              </a:spcBef>
              <a:buNone/>
              <a:defRPr sz="1600">
                <a:solidFill>
                  <a:srgbClr val="888888"/>
                </a:solidFill>
                <a:latin typeface="Calibri"/>
                <a:ea typeface="Calibri"/>
                <a:cs typeface="Calibri"/>
                <a:sym typeface="Calibri"/>
              </a:defRPr>
            </a:lvl6pPr>
            <a:lvl7pPr marL="0" marR="0" lvl="6" indent="0" algn="r" rtl="0">
              <a:spcBef>
                <a:spcPts val="0"/>
              </a:spcBef>
              <a:buNone/>
              <a:defRPr sz="1600">
                <a:solidFill>
                  <a:srgbClr val="888888"/>
                </a:solidFill>
                <a:latin typeface="Calibri"/>
                <a:ea typeface="Calibri"/>
                <a:cs typeface="Calibri"/>
                <a:sym typeface="Calibri"/>
              </a:defRPr>
            </a:lvl7pPr>
            <a:lvl8pPr marL="0" marR="0" lvl="7" indent="0" algn="r" rtl="0">
              <a:spcBef>
                <a:spcPts val="0"/>
              </a:spcBef>
              <a:buNone/>
              <a:defRPr sz="1600">
                <a:solidFill>
                  <a:srgbClr val="888888"/>
                </a:solidFill>
                <a:latin typeface="Calibri"/>
                <a:ea typeface="Calibri"/>
                <a:cs typeface="Calibri"/>
                <a:sym typeface="Calibri"/>
              </a:defRPr>
            </a:lvl8pPr>
            <a:lvl9pPr marL="0" marR="0" lvl="8" indent="0" algn="r" rtl="0">
              <a:spcBef>
                <a:spcPts val="0"/>
              </a:spcBef>
              <a:buNone/>
              <a:defRPr sz="16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5" Type="http://schemas.openxmlformats.org/officeDocument/2006/relationships/slideLayout" Target="../slideLayouts/slideLayout28.xml"/><Relationship Id="rId10" Type="http://schemas.openxmlformats.org/officeDocument/2006/relationships/theme" Target="../theme/theme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3497" y="17624"/>
            <a:ext cx="12192000" cy="1165336"/>
          </a:xfrm>
          <a:prstGeom prst="rect">
            <a:avLst/>
          </a:prstGeom>
          <a:solidFill>
            <a:srgbClr val="1F497D"/>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11" name="Google Shape;11;p1"/>
          <p:cNvSpPr txBox="1">
            <a:spLocks noGrp="1"/>
          </p:cNvSpPr>
          <p:nvPr>
            <p:ph type="title"/>
          </p:nvPr>
        </p:nvSpPr>
        <p:spPr>
          <a:xfrm>
            <a:off x="1625600" y="207526"/>
            <a:ext cx="8460509" cy="785532"/>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lt1"/>
              </a:buClr>
              <a:buSzPts val="3200"/>
              <a:buFont typeface="Calibri"/>
              <a:buNone/>
              <a:defRPr sz="32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
          <p:cNvSpPr txBox="1">
            <a:spLocks noGrp="1"/>
          </p:cNvSpPr>
          <p:nvPr>
            <p:ph type="body" idx="1"/>
          </p:nvPr>
        </p:nvSpPr>
        <p:spPr>
          <a:xfrm>
            <a:off x="609600" y="1182960"/>
            <a:ext cx="10972800" cy="4943203"/>
          </a:xfrm>
          <a:prstGeom prst="rect">
            <a:avLst/>
          </a:prstGeom>
          <a:noFill/>
          <a:ln>
            <a:noFill/>
          </a:ln>
        </p:spPr>
        <p:txBody>
          <a:bodyPr spcFirstLastPara="1" wrap="square" lIns="91425" tIns="45700" rIns="91425" bIns="45700" anchor="t" anchorCtr="0"/>
          <a:lstStyle>
            <a:lvl1pPr marL="457200" marR="0" lvl="0"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14" name="Google Shape;14;p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15" name="Google Shape;15;p1"/>
          <p:cNvSpPr txBox="1">
            <a:spLocks noGrp="1"/>
          </p:cNvSpPr>
          <p:nvPr>
            <p:ph type="sldNum" idx="12"/>
          </p:nvPr>
        </p:nvSpPr>
        <p:spPr>
          <a:xfrm>
            <a:off x="8737600" y="6316065"/>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b="0" i="0" u="none" strike="noStrike" cap="none">
                <a:solidFill>
                  <a:srgbClr val="888888"/>
                </a:solidFill>
                <a:latin typeface="Calibri"/>
                <a:ea typeface="Calibri"/>
                <a:cs typeface="Calibri"/>
                <a:sym typeface="Calibri"/>
              </a:defRPr>
            </a:lvl1pPr>
            <a:lvl2pPr marL="0" marR="0" lvl="1" indent="0" algn="r" rtl="0">
              <a:spcBef>
                <a:spcPts val="0"/>
              </a:spcBef>
              <a:buNone/>
              <a:defRPr sz="1600" b="0" i="0" u="none" strike="noStrike" cap="none">
                <a:solidFill>
                  <a:srgbClr val="888888"/>
                </a:solidFill>
                <a:latin typeface="Calibri"/>
                <a:ea typeface="Calibri"/>
                <a:cs typeface="Calibri"/>
                <a:sym typeface="Calibri"/>
              </a:defRPr>
            </a:lvl2pPr>
            <a:lvl3pPr marL="0" marR="0" lvl="2" indent="0" algn="r" rtl="0">
              <a:spcBef>
                <a:spcPts val="0"/>
              </a:spcBef>
              <a:buNone/>
              <a:defRPr sz="1600" b="0" i="0" u="none" strike="noStrike" cap="none">
                <a:solidFill>
                  <a:srgbClr val="888888"/>
                </a:solidFill>
                <a:latin typeface="Calibri"/>
                <a:ea typeface="Calibri"/>
                <a:cs typeface="Calibri"/>
                <a:sym typeface="Calibri"/>
              </a:defRPr>
            </a:lvl3pPr>
            <a:lvl4pPr marL="0" marR="0" lvl="3" indent="0" algn="r" rtl="0">
              <a:spcBef>
                <a:spcPts val="0"/>
              </a:spcBef>
              <a:buNone/>
              <a:defRPr sz="1600" b="0" i="0" u="none" strike="noStrike" cap="none">
                <a:solidFill>
                  <a:srgbClr val="888888"/>
                </a:solidFill>
                <a:latin typeface="Calibri"/>
                <a:ea typeface="Calibri"/>
                <a:cs typeface="Calibri"/>
                <a:sym typeface="Calibri"/>
              </a:defRPr>
            </a:lvl4pPr>
            <a:lvl5pPr marL="0" marR="0" lvl="4" indent="0" algn="r" rtl="0">
              <a:spcBef>
                <a:spcPts val="0"/>
              </a:spcBef>
              <a:buNone/>
              <a:defRPr sz="1600" b="0" i="0" u="none" strike="noStrike" cap="none">
                <a:solidFill>
                  <a:srgbClr val="888888"/>
                </a:solidFill>
                <a:latin typeface="Calibri"/>
                <a:ea typeface="Calibri"/>
                <a:cs typeface="Calibri"/>
                <a:sym typeface="Calibri"/>
              </a:defRPr>
            </a:lvl5pPr>
            <a:lvl6pPr marL="0" marR="0" lvl="5" indent="0" algn="r" rtl="0">
              <a:spcBef>
                <a:spcPts val="0"/>
              </a:spcBef>
              <a:buNone/>
              <a:defRPr sz="1600" b="0" i="0" u="none" strike="noStrike" cap="none">
                <a:solidFill>
                  <a:srgbClr val="888888"/>
                </a:solidFill>
                <a:latin typeface="Calibri"/>
                <a:ea typeface="Calibri"/>
                <a:cs typeface="Calibri"/>
                <a:sym typeface="Calibri"/>
              </a:defRPr>
            </a:lvl6pPr>
            <a:lvl7pPr marL="0" marR="0" lvl="6" indent="0" algn="r" rtl="0">
              <a:spcBef>
                <a:spcPts val="0"/>
              </a:spcBef>
              <a:buNone/>
              <a:defRPr sz="1600" b="0" i="0" u="none" strike="noStrike" cap="none">
                <a:solidFill>
                  <a:srgbClr val="888888"/>
                </a:solidFill>
                <a:latin typeface="Calibri"/>
                <a:ea typeface="Calibri"/>
                <a:cs typeface="Calibri"/>
                <a:sym typeface="Calibri"/>
              </a:defRPr>
            </a:lvl7pPr>
            <a:lvl8pPr marL="0" marR="0" lvl="7" indent="0" algn="r" rtl="0">
              <a:spcBef>
                <a:spcPts val="0"/>
              </a:spcBef>
              <a:buNone/>
              <a:defRPr sz="1600" b="0" i="0" u="none" strike="noStrike" cap="none">
                <a:solidFill>
                  <a:srgbClr val="888888"/>
                </a:solidFill>
                <a:latin typeface="Calibri"/>
                <a:ea typeface="Calibri"/>
                <a:cs typeface="Calibri"/>
                <a:sym typeface="Calibri"/>
              </a:defRPr>
            </a:lvl8pPr>
            <a:lvl9pPr marL="0" marR="0" lvl="8" indent="0" algn="r" rtl="0">
              <a:spcBef>
                <a:spcPts val="0"/>
              </a:spcBef>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prstClr val="black">
                  <a:tint val="75000"/>
                </a:prstClr>
              </a:solidFill>
              <a:effectLst/>
              <a:uLnTx/>
              <a:uFillTx/>
              <a:latin typeface="Arial"/>
              <a:cs typeface="Arial"/>
              <a:sym typeface="Aria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prstClr val="black">
                  <a:tint val="75000"/>
                </a:prstClr>
              </a:solidFill>
              <a:effectLst/>
              <a:uLnTx/>
              <a:uFillTx/>
              <a:latin typeface="Arial"/>
              <a:cs typeface="Arial"/>
              <a:sym typeface="Aria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prstClr val="black">
                    <a:tint val="75000"/>
                  </a:prst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uk-UA" sz="1200" b="0" i="0" u="none" strike="noStrike" kern="0" cap="none" spc="0" normalizeH="0" baseline="0" noProof="0" dirty="0">
              <a:ln>
                <a:noFill/>
              </a:ln>
              <a:solidFill>
                <a:prstClr val="black">
                  <a:tint val="75000"/>
                </a:prstClr>
              </a:solidFill>
              <a:effectLst/>
              <a:uLnTx/>
              <a:uFillTx/>
              <a:latin typeface="Arial"/>
              <a:cs typeface="Arial"/>
              <a:sym typeface="Arial"/>
            </a:endParaRPr>
          </a:p>
        </p:txBody>
      </p:sp>
    </p:spTree>
    <p:extLst>
      <p:ext uri="{BB962C8B-B14F-4D97-AF65-F5344CB8AC3E}">
        <p14:creationId xmlns:p14="http://schemas.microsoft.com/office/powerpoint/2010/main" val="1806293633"/>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5"/>
        <p:cNvGrpSpPr/>
        <p:nvPr/>
      </p:nvGrpSpPr>
      <p:grpSpPr>
        <a:xfrm>
          <a:off x="0" y="0"/>
          <a:ext cx="0" cy="0"/>
          <a:chOff x="0" y="0"/>
          <a:chExt cx="0" cy="0"/>
        </a:xfrm>
      </p:grpSpPr>
      <p:sp>
        <p:nvSpPr>
          <p:cNvPr id="176" name="Google Shape;176;p28"/>
          <p:cNvSpPr/>
          <p:nvPr/>
        </p:nvSpPr>
        <p:spPr>
          <a:xfrm>
            <a:off x="3497" y="17624"/>
            <a:ext cx="12192000" cy="1165200"/>
          </a:xfrm>
          <a:prstGeom prst="rect">
            <a:avLst/>
          </a:prstGeom>
          <a:solidFill>
            <a:schemeClr val="dk2"/>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7" name="Google Shape;177;p28"/>
          <p:cNvSpPr txBox="1">
            <a:spLocks noGrp="1"/>
          </p:cNvSpPr>
          <p:nvPr>
            <p:ph type="title"/>
          </p:nvPr>
        </p:nvSpPr>
        <p:spPr>
          <a:xfrm>
            <a:off x="1625600" y="207526"/>
            <a:ext cx="8460600" cy="785400"/>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chemeClr val="lt1"/>
              </a:buClr>
              <a:buSzPts val="3200"/>
              <a:buFont typeface="Calibri"/>
              <a:buNone/>
              <a:defRPr sz="32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8" name="Google Shape;178;p28"/>
          <p:cNvSpPr txBox="1">
            <a:spLocks noGrp="1"/>
          </p:cNvSpPr>
          <p:nvPr>
            <p:ph type="body" idx="1"/>
          </p:nvPr>
        </p:nvSpPr>
        <p:spPr>
          <a:xfrm>
            <a:off x="609600" y="1182960"/>
            <a:ext cx="10972800" cy="4943100"/>
          </a:xfrm>
          <a:prstGeom prst="rect">
            <a:avLst/>
          </a:prstGeom>
          <a:noFill/>
          <a:ln>
            <a:noFill/>
          </a:ln>
        </p:spPr>
        <p:txBody>
          <a:bodyPr spcFirstLastPara="1" wrap="square" lIns="91425" tIns="45700" rIns="91425" bIns="45700" anchor="t" anchorCtr="0"/>
          <a:lstStyle>
            <a:lvl1pPr marL="457200" marR="0" lvl="0"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9" name="Google Shape;179;p28"/>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80" name="Google Shape;180;p28"/>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81" name="Google Shape;181;p28"/>
          <p:cNvSpPr txBox="1">
            <a:spLocks noGrp="1"/>
          </p:cNvSpPr>
          <p:nvPr>
            <p:ph type="sldNum" idx="12"/>
          </p:nvPr>
        </p:nvSpPr>
        <p:spPr>
          <a:xfrm>
            <a:off x="8737600" y="6316065"/>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808728057"/>
      </p:ext>
    </p:extLst>
  </p:cSld>
  <p:clrMap bg1="lt1" tx1="dk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g"/><Relationship Id="rId7" Type="http://schemas.openxmlformats.org/officeDocument/2006/relationships/image" Target="../media/image5.png"/><Relationship Id="rId12"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4.jpg"/><Relationship Id="rId11" Type="http://schemas.openxmlformats.org/officeDocument/2006/relationships/image" Target="../media/image9.png"/><Relationship Id="rId5" Type="http://schemas.openxmlformats.org/officeDocument/2006/relationships/image" Target="../media/image3.jpg"/><Relationship Id="rId10" Type="http://schemas.openxmlformats.org/officeDocument/2006/relationships/image" Target="../media/image8.jp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1.jpg"/><Relationship Id="rId7" Type="http://schemas.openxmlformats.org/officeDocument/2006/relationships/image" Target="../media/image37.emf"/><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1.jpg"/><Relationship Id="rId7" Type="http://schemas.openxmlformats.org/officeDocument/2006/relationships/image" Target="../media/image41.emf"/><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40.png"/><Relationship Id="rId11" Type="http://schemas.openxmlformats.org/officeDocument/2006/relationships/image" Target="../media/image30.emf"/><Relationship Id="rId5" Type="http://schemas.openxmlformats.org/officeDocument/2006/relationships/image" Target="../media/image39.emf"/><Relationship Id="rId10" Type="http://schemas.openxmlformats.org/officeDocument/2006/relationships/image" Target="../media/image29.emf"/><Relationship Id="rId4" Type="http://schemas.openxmlformats.org/officeDocument/2006/relationships/image" Target="../media/image2.png"/><Relationship Id="rId9" Type="http://schemas.openxmlformats.org/officeDocument/2006/relationships/image" Target="../media/image28.emf"/></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42.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46.tiff"/><Relationship Id="rId3" Type="http://schemas.openxmlformats.org/officeDocument/2006/relationships/image" Target="../media/image1.jpg"/><Relationship Id="rId7" Type="http://schemas.openxmlformats.org/officeDocument/2006/relationships/image" Target="../media/image45.tiff"/><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44.jpg"/><Relationship Id="rId5" Type="http://schemas.openxmlformats.org/officeDocument/2006/relationships/image" Target="../media/image4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4.xml"/><Relationship Id="rId6" Type="http://schemas.openxmlformats.org/officeDocument/2006/relationships/image" Target="../media/image1.jpg"/><Relationship Id="rId5" Type="http://schemas.openxmlformats.org/officeDocument/2006/relationships/hyperlink" Target="https://www.instructables.com/id/Low-Battery-Voltage-Indicator/" TargetMode="External"/><Relationship Id="rId4" Type="http://schemas.openxmlformats.org/officeDocument/2006/relationships/image" Target="../media/image48.tiff"/></Relationships>
</file>

<file path=ppt/slides/_rels/slide15.xml.rels><?xml version="1.0" encoding="UTF-8" standalone="yes"?>
<Relationships xmlns="http://schemas.openxmlformats.org/package/2006/relationships"><Relationship Id="rId3" Type="http://schemas.openxmlformats.org/officeDocument/2006/relationships/hyperlink" Target="https://www.instructables.com/id/Low-Battery-Voltage-Indicator/" TargetMode="External"/><Relationship Id="rId7"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4.xml"/><Relationship Id="rId6" Type="http://schemas.openxmlformats.org/officeDocument/2006/relationships/image" Target="../media/image1.jpg"/><Relationship Id="rId5" Type="http://schemas.openxmlformats.org/officeDocument/2006/relationships/image" Target="../media/image50.png"/><Relationship Id="rId4" Type="http://schemas.openxmlformats.org/officeDocument/2006/relationships/image" Target="../media/image49.gif"/></Relationships>
</file>

<file path=ppt/slides/_rels/slide16.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hyperlink" Target="https://medium.com/autonomous-agents/is-optimizing-your-ann-a-dark-art-79dda77d103"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51.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4.emf"/><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53.emf"/><Relationship Id="rId5" Type="http://schemas.openxmlformats.org/officeDocument/2006/relationships/image" Target="../media/image52.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55.emf"/><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13.xml"/><Relationship Id="rId7" Type="http://schemas.openxmlformats.org/officeDocument/2006/relationships/image" Target="../media/image11.tif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jpg"/><Relationship Id="rId10" Type="http://schemas.openxmlformats.org/officeDocument/2006/relationships/image" Target="../media/image14.png"/><Relationship Id="rId4" Type="http://schemas.openxmlformats.org/officeDocument/2006/relationships/notesSlide" Target="../notesSlides/notesSlide2.xml"/><Relationship Id="rId9" Type="http://schemas.openxmlformats.org/officeDocument/2006/relationships/image" Target="../media/image13.jpeg"/></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58.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61.tiff"/><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1.jpg"/><Relationship Id="rId7"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1.jpg"/><Relationship Id="rId7"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1.jpg"/><Relationship Id="rId7"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1.jpg"/><Relationship Id="rId7"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1.jpg"/><Relationship Id="rId7" Type="http://schemas.openxmlformats.org/officeDocument/2006/relationships/image" Target="../media/image74.png"/><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16.tiff"/><Relationship Id="rId3" Type="http://schemas.openxmlformats.org/officeDocument/2006/relationships/slideLayout" Target="../slideLayouts/slideLayout13.xml"/><Relationship Id="rId7" Type="http://schemas.openxmlformats.org/officeDocument/2006/relationships/image" Target="../media/image15.tiff"/><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png"/><Relationship Id="rId5" Type="http://schemas.openxmlformats.org/officeDocument/2006/relationships/image" Target="../media/image1.jpg"/><Relationship Id="rId10" Type="http://schemas.openxmlformats.org/officeDocument/2006/relationships/image" Target="../media/image18.png"/><Relationship Id="rId4" Type="http://schemas.openxmlformats.org/officeDocument/2006/relationships/notesSlide" Target="../notesSlides/notesSlide3.xml"/><Relationship Id="rId9" Type="http://schemas.openxmlformats.org/officeDocument/2006/relationships/image" Target="../media/image17.tiff"/></Relationships>
</file>

<file path=ppt/slides/_rels/slide3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jpg"/><Relationship Id="rId7"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68.png"/><Relationship Id="rId5" Type="http://schemas.openxmlformats.org/officeDocument/2006/relationships/image" Target="../media/image75.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13.xml"/><Relationship Id="rId5" Type="http://schemas.openxmlformats.org/officeDocument/2006/relationships/image" Target="../media/image76.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13.xml"/><Relationship Id="rId5" Type="http://schemas.openxmlformats.org/officeDocument/2006/relationships/image" Target="../media/image77.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g"/><Relationship Id="rId7" Type="http://schemas.openxmlformats.org/officeDocument/2006/relationships/image" Target="../media/image5.png"/><Relationship Id="rId12" Type="http://schemas.openxmlformats.org/officeDocument/2006/relationships/image" Target="../media/image10.jpg"/><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openxmlformats.org/officeDocument/2006/relationships/image" Target="../media/image4.jpg"/><Relationship Id="rId11" Type="http://schemas.openxmlformats.org/officeDocument/2006/relationships/image" Target="../media/image9.png"/><Relationship Id="rId5" Type="http://schemas.openxmlformats.org/officeDocument/2006/relationships/image" Target="../media/image3.jpg"/><Relationship Id="rId10" Type="http://schemas.openxmlformats.org/officeDocument/2006/relationships/image" Target="../media/image8.jpg"/><Relationship Id="rId4" Type="http://schemas.openxmlformats.org/officeDocument/2006/relationships/image" Target="../media/image2.png"/><Relationship Id="rId9"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13.xml"/><Relationship Id="rId5" Type="http://schemas.openxmlformats.org/officeDocument/2006/relationships/image" Target="../media/image78.tiff"/><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hyperlink" Target="https://medium.com/autonomous-agents/is-optimizing-your-ann-a-dark-art-79dda77d103" TargetMode="External"/><Relationship Id="rId5" Type="http://schemas.openxmlformats.org/officeDocument/2006/relationships/image" Target="../media/image19.tiff"/><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notesSlide" Target="../notesSlides/notesSlide7.xml"/><Relationship Id="rId7" Type="http://schemas.openxmlformats.org/officeDocument/2006/relationships/image" Target="../media/image21.emf"/><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24.tiff"/><Relationship Id="rId5" Type="http://schemas.openxmlformats.org/officeDocument/2006/relationships/image" Target="../media/image2.png"/><Relationship Id="rId10" Type="http://schemas.openxmlformats.org/officeDocument/2006/relationships/image" Target="../media/image22.emf"/><Relationship Id="rId4" Type="http://schemas.openxmlformats.org/officeDocument/2006/relationships/image" Target="../media/image1.jpg"/><Relationship Id="rId9" Type="http://schemas.openxmlformats.org/officeDocument/2006/relationships/oleObject" Target="../embeddings/oleObject2.bin"/></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8.xml"/><Relationship Id="rId7" Type="http://schemas.openxmlformats.org/officeDocument/2006/relationships/image" Target="../media/image21.emf"/><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26.png"/><Relationship Id="rId5" Type="http://schemas.openxmlformats.org/officeDocument/2006/relationships/image" Target="../media/image2.png"/><Relationship Id="rId10" Type="http://schemas.openxmlformats.org/officeDocument/2006/relationships/image" Target="../media/image25.png"/><Relationship Id="rId4" Type="http://schemas.openxmlformats.org/officeDocument/2006/relationships/image" Target="../media/image1.jpg"/><Relationship Id="rId9" Type="http://schemas.openxmlformats.org/officeDocument/2006/relationships/image" Target="../media/image22.emf"/></Relationships>
</file>

<file path=ppt/slides/_rels/slide9.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1.jpg"/><Relationship Id="rId7" Type="http://schemas.openxmlformats.org/officeDocument/2006/relationships/image" Target="../media/image29.emf"/><Relationship Id="rId12" Type="http://schemas.openxmlformats.org/officeDocument/2006/relationships/image" Target="../media/image34.emf"/><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8.emf"/><Relationship Id="rId11" Type="http://schemas.openxmlformats.org/officeDocument/2006/relationships/image" Target="../media/image33.emf"/><Relationship Id="rId5" Type="http://schemas.openxmlformats.org/officeDocument/2006/relationships/image" Target="../media/image27.emf"/><Relationship Id="rId10" Type="http://schemas.openxmlformats.org/officeDocument/2006/relationships/image" Target="../media/image32.emf"/><Relationship Id="rId4" Type="http://schemas.openxmlformats.org/officeDocument/2006/relationships/image" Target="../media/image2.png"/><Relationship Id="rId9" Type="http://schemas.openxmlformats.org/officeDocument/2006/relationships/image" Target="../media/image3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0" name="Rectangle 19"/>
          <p:cNvSpPr/>
          <p:nvPr/>
        </p:nvSpPr>
        <p:spPr>
          <a:xfrm>
            <a:off x="0" y="0"/>
            <a:ext cx="12192000" cy="107442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sym typeface="Arial"/>
            </a:endParaRPr>
          </a:p>
        </p:txBody>
      </p:sp>
      <p:pic>
        <p:nvPicPr>
          <p:cNvPr id="266" name="Google Shape;266;p42"/>
          <p:cNvPicPr preferRelativeResize="0"/>
          <p:nvPr/>
        </p:nvPicPr>
        <p:blipFill rotWithShape="1">
          <a:blip r:embed="rId3">
            <a:alphaModFix/>
          </a:blip>
          <a:srcRect/>
          <a:stretch/>
        </p:blipFill>
        <p:spPr>
          <a:xfrm>
            <a:off x="10561320" y="146173"/>
            <a:ext cx="1589312" cy="838027"/>
          </a:xfrm>
          <a:prstGeom prst="rect">
            <a:avLst/>
          </a:prstGeom>
          <a:noFill/>
          <a:ln>
            <a:noFill/>
          </a:ln>
        </p:spPr>
      </p:pic>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r="71623"/>
          <a:stretch/>
        </p:blipFill>
        <p:spPr>
          <a:xfrm>
            <a:off x="204081" y="151672"/>
            <a:ext cx="1018929" cy="794004"/>
          </a:xfrm>
          <a:prstGeom prst="rect">
            <a:avLst/>
          </a:prstGeom>
        </p:spPr>
      </p:pic>
      <p:sp>
        <p:nvSpPr>
          <p:cNvPr id="12" name="Google Shape;270;p42"/>
          <p:cNvSpPr txBox="1">
            <a:spLocks noGrp="1"/>
          </p:cNvSpPr>
          <p:nvPr>
            <p:ph type="subTitle" idx="1"/>
          </p:nvPr>
        </p:nvSpPr>
        <p:spPr>
          <a:xfrm>
            <a:off x="436031" y="1333608"/>
            <a:ext cx="11319938" cy="1752600"/>
          </a:xfrm>
          <a:prstGeom prst="rect">
            <a:avLst/>
          </a:prstGeom>
          <a:noFill/>
          <a:ln>
            <a:noFill/>
          </a:ln>
        </p:spPr>
        <p:txBody>
          <a:bodyPr spcFirstLastPara="1" wrap="square" lIns="91425" tIns="45700" rIns="91425" bIns="45700" anchor="t" anchorCtr="0">
            <a:noAutofit/>
          </a:bodyPr>
          <a:lstStyle/>
          <a:p>
            <a:pPr lvl="0">
              <a:lnSpc>
                <a:spcPct val="115000"/>
              </a:lnSpc>
              <a:spcBef>
                <a:spcPts val="0"/>
              </a:spcBef>
              <a:buClr>
                <a:schemeClr val="dk1"/>
              </a:buClr>
              <a:buSzPts val="1100"/>
            </a:pPr>
            <a:r>
              <a:rPr lang="en-US" sz="4000" dirty="0">
                <a:solidFill>
                  <a:srgbClr val="203864"/>
                </a:solidFill>
              </a:rPr>
              <a:t>Q-BERT: Hessian Based Ultra Low Precision Quantization of BERT</a:t>
            </a:r>
            <a:endParaRPr sz="4000" dirty="0">
              <a:solidFill>
                <a:srgbClr val="203864"/>
              </a:solidFill>
            </a:endParaRPr>
          </a:p>
        </p:txBody>
      </p:sp>
      <p:pic>
        <p:nvPicPr>
          <p:cNvPr id="10" name="Google Shape;135;p24">
            <a:extLst>
              <a:ext uri="{FF2B5EF4-FFF2-40B4-BE49-F238E27FC236}">
                <a16:creationId xmlns:a16="http://schemas.microsoft.com/office/drawing/2014/main" id="{995D0B23-6453-854B-A739-DF67DD74DFBB}"/>
              </a:ext>
            </a:extLst>
          </p:cNvPr>
          <p:cNvPicPr preferRelativeResize="0"/>
          <p:nvPr/>
        </p:nvPicPr>
        <p:blipFill rotWithShape="1">
          <a:blip r:embed="rId5">
            <a:alphaModFix/>
          </a:blip>
          <a:srcRect l="5725" r="10941"/>
          <a:stretch/>
        </p:blipFill>
        <p:spPr>
          <a:xfrm>
            <a:off x="8651936" y="4546430"/>
            <a:ext cx="865431" cy="1038517"/>
          </a:xfrm>
          <a:prstGeom prst="rect">
            <a:avLst/>
          </a:prstGeom>
          <a:noFill/>
          <a:ln>
            <a:noFill/>
          </a:ln>
        </p:spPr>
      </p:pic>
      <p:pic>
        <p:nvPicPr>
          <p:cNvPr id="11" name="Google Shape;136;p24">
            <a:extLst>
              <a:ext uri="{FF2B5EF4-FFF2-40B4-BE49-F238E27FC236}">
                <a16:creationId xmlns:a16="http://schemas.microsoft.com/office/drawing/2014/main" id="{8E01C813-0D6D-2D4C-9E15-E1436B8941C3}"/>
              </a:ext>
            </a:extLst>
          </p:cNvPr>
          <p:cNvPicPr preferRelativeResize="0"/>
          <p:nvPr/>
        </p:nvPicPr>
        <p:blipFill rotWithShape="1">
          <a:blip r:embed="rId6">
            <a:alphaModFix/>
          </a:blip>
          <a:srcRect l="14717" t="8162" r="12059" b="20485"/>
          <a:stretch/>
        </p:blipFill>
        <p:spPr>
          <a:xfrm flipH="1">
            <a:off x="5818067" y="4521174"/>
            <a:ext cx="820525" cy="1063825"/>
          </a:xfrm>
          <a:prstGeom prst="rect">
            <a:avLst/>
          </a:prstGeom>
          <a:noFill/>
          <a:ln>
            <a:noFill/>
          </a:ln>
        </p:spPr>
      </p:pic>
      <p:pic>
        <p:nvPicPr>
          <p:cNvPr id="13" name="Google Shape;137;p24">
            <a:extLst>
              <a:ext uri="{FF2B5EF4-FFF2-40B4-BE49-F238E27FC236}">
                <a16:creationId xmlns:a16="http://schemas.microsoft.com/office/drawing/2014/main" id="{FD9FB00B-2ED6-8B44-96E2-A3023CD46059}"/>
              </a:ext>
            </a:extLst>
          </p:cNvPr>
          <p:cNvPicPr preferRelativeResize="0"/>
          <p:nvPr/>
        </p:nvPicPr>
        <p:blipFill rotWithShape="1">
          <a:blip r:embed="rId7">
            <a:alphaModFix/>
          </a:blip>
          <a:srcRect l="23800" t="-309" r="28311" b="20913"/>
          <a:stretch/>
        </p:blipFill>
        <p:spPr>
          <a:xfrm>
            <a:off x="7697865" y="4521174"/>
            <a:ext cx="848184" cy="1053300"/>
          </a:xfrm>
          <a:prstGeom prst="rect">
            <a:avLst/>
          </a:prstGeom>
          <a:noFill/>
          <a:ln>
            <a:noFill/>
          </a:ln>
        </p:spPr>
      </p:pic>
      <p:pic>
        <p:nvPicPr>
          <p:cNvPr id="14" name="Google Shape;138;p24">
            <a:extLst>
              <a:ext uri="{FF2B5EF4-FFF2-40B4-BE49-F238E27FC236}">
                <a16:creationId xmlns:a16="http://schemas.microsoft.com/office/drawing/2014/main" id="{E8C44361-3F00-AD4E-BC01-7FF0E8C6853B}"/>
              </a:ext>
            </a:extLst>
          </p:cNvPr>
          <p:cNvPicPr preferRelativeResize="0"/>
          <p:nvPr/>
        </p:nvPicPr>
        <p:blipFill rotWithShape="1">
          <a:blip r:embed="rId8">
            <a:alphaModFix/>
          </a:blip>
          <a:srcRect l="12325" r="12333"/>
          <a:stretch/>
        </p:blipFill>
        <p:spPr>
          <a:xfrm>
            <a:off x="3962345" y="4501987"/>
            <a:ext cx="799638" cy="1061337"/>
          </a:xfrm>
          <a:prstGeom prst="rect">
            <a:avLst/>
          </a:prstGeom>
          <a:noFill/>
          <a:ln>
            <a:noFill/>
          </a:ln>
        </p:spPr>
      </p:pic>
      <p:pic>
        <p:nvPicPr>
          <p:cNvPr id="15" name="Google Shape;139;p24">
            <a:extLst>
              <a:ext uri="{FF2B5EF4-FFF2-40B4-BE49-F238E27FC236}">
                <a16:creationId xmlns:a16="http://schemas.microsoft.com/office/drawing/2014/main" id="{38937038-7B64-9C4A-A27D-DA07F400F174}"/>
              </a:ext>
            </a:extLst>
          </p:cNvPr>
          <p:cNvPicPr preferRelativeResize="0"/>
          <p:nvPr/>
        </p:nvPicPr>
        <p:blipFill rotWithShape="1">
          <a:blip r:embed="rId9">
            <a:alphaModFix/>
          </a:blip>
          <a:srcRect l="14388" r="14381"/>
          <a:stretch/>
        </p:blipFill>
        <p:spPr>
          <a:xfrm>
            <a:off x="6804952" y="4521174"/>
            <a:ext cx="755990" cy="1061339"/>
          </a:xfrm>
          <a:prstGeom prst="rect">
            <a:avLst/>
          </a:prstGeom>
          <a:noFill/>
          <a:ln>
            <a:noFill/>
          </a:ln>
        </p:spPr>
      </p:pic>
      <p:pic>
        <p:nvPicPr>
          <p:cNvPr id="16" name="Google Shape;140;p24">
            <a:extLst>
              <a:ext uri="{FF2B5EF4-FFF2-40B4-BE49-F238E27FC236}">
                <a16:creationId xmlns:a16="http://schemas.microsoft.com/office/drawing/2014/main" id="{09FE656A-86A3-AE4E-B650-8538E73DAD57}"/>
              </a:ext>
            </a:extLst>
          </p:cNvPr>
          <p:cNvPicPr preferRelativeResize="0"/>
          <p:nvPr/>
        </p:nvPicPr>
        <p:blipFill rotWithShape="1">
          <a:blip r:embed="rId10">
            <a:alphaModFix/>
          </a:blip>
          <a:srcRect l="15550" r="15550"/>
          <a:stretch/>
        </p:blipFill>
        <p:spPr>
          <a:xfrm>
            <a:off x="4885607" y="4476387"/>
            <a:ext cx="748867" cy="1086937"/>
          </a:xfrm>
          <a:prstGeom prst="rect">
            <a:avLst/>
          </a:prstGeom>
          <a:noFill/>
          <a:ln>
            <a:noFill/>
          </a:ln>
        </p:spPr>
      </p:pic>
      <p:pic>
        <p:nvPicPr>
          <p:cNvPr id="17" name="Google Shape;132;p24">
            <a:extLst>
              <a:ext uri="{FF2B5EF4-FFF2-40B4-BE49-F238E27FC236}">
                <a16:creationId xmlns:a16="http://schemas.microsoft.com/office/drawing/2014/main" id="{41FC54E7-4938-0844-91A1-895995F98195}"/>
              </a:ext>
            </a:extLst>
          </p:cNvPr>
          <p:cNvPicPr preferRelativeResize="0"/>
          <p:nvPr/>
        </p:nvPicPr>
        <p:blipFill>
          <a:blip r:embed="rId11">
            <a:alphaModFix/>
          </a:blip>
          <a:stretch>
            <a:fillRect/>
          </a:stretch>
        </p:blipFill>
        <p:spPr>
          <a:xfrm>
            <a:off x="2096636" y="4491880"/>
            <a:ext cx="794050" cy="1055950"/>
          </a:xfrm>
          <a:prstGeom prst="rect">
            <a:avLst/>
          </a:prstGeom>
          <a:noFill/>
          <a:ln>
            <a:noFill/>
          </a:ln>
        </p:spPr>
      </p:pic>
      <p:sp>
        <p:nvSpPr>
          <p:cNvPr id="2" name="TextBox 1">
            <a:extLst>
              <a:ext uri="{FF2B5EF4-FFF2-40B4-BE49-F238E27FC236}">
                <a16:creationId xmlns:a16="http://schemas.microsoft.com/office/drawing/2014/main" id="{F47628F6-FC6B-1B46-A78F-7F46626B9E51}"/>
              </a:ext>
            </a:extLst>
          </p:cNvPr>
          <p:cNvSpPr txBox="1"/>
          <p:nvPr/>
        </p:nvSpPr>
        <p:spPr>
          <a:xfrm>
            <a:off x="864704" y="2874383"/>
            <a:ext cx="9943249" cy="871970"/>
          </a:xfrm>
          <a:prstGeom prst="rect">
            <a:avLst/>
          </a:prstGeom>
          <a:noFill/>
        </p:spPr>
        <p:txBody>
          <a:bodyPr wrap="square" rtlCol="0">
            <a:spAutoFit/>
          </a:bodyPr>
          <a:lstStyle/>
          <a:p>
            <a:pPr algn="ctr">
              <a:lnSpc>
                <a:spcPct val="150000"/>
              </a:lnSpc>
            </a:pPr>
            <a:r>
              <a:rPr lang="en-US" sz="1800" dirty="0"/>
              <a:t>Sheng Shen, Zhen Dong, </a:t>
            </a:r>
            <a:r>
              <a:rPr lang="en-US" sz="1800" dirty="0" err="1"/>
              <a:t>Jiayu</a:t>
            </a:r>
            <a:r>
              <a:rPr lang="en-US" sz="1800" dirty="0"/>
              <a:t> Ye, </a:t>
            </a:r>
            <a:r>
              <a:rPr lang="en-US" sz="1800" dirty="0" err="1"/>
              <a:t>Linjian</a:t>
            </a:r>
            <a:r>
              <a:rPr lang="en-US" sz="1800" dirty="0"/>
              <a:t> Ma, </a:t>
            </a:r>
            <a:r>
              <a:rPr lang="en-US" sz="1800" dirty="0" err="1"/>
              <a:t>Zhewei</a:t>
            </a:r>
            <a:r>
              <a:rPr lang="en-US" sz="1800" dirty="0"/>
              <a:t> Yao, </a:t>
            </a:r>
            <a:r>
              <a:rPr lang="en-US" sz="1800" dirty="0" err="1"/>
              <a:t>Jiayu</a:t>
            </a:r>
            <a:r>
              <a:rPr lang="en-US" sz="1800" dirty="0"/>
              <a:t> Ye,</a:t>
            </a:r>
          </a:p>
          <a:p>
            <a:pPr algn="ctr">
              <a:lnSpc>
                <a:spcPct val="150000"/>
              </a:lnSpc>
            </a:pPr>
            <a:r>
              <a:rPr lang="en-US" sz="1800" dirty="0"/>
              <a:t>Amir </a:t>
            </a:r>
            <a:r>
              <a:rPr lang="en-US" sz="1800" dirty="0" err="1"/>
              <a:t>Gholami</a:t>
            </a:r>
            <a:r>
              <a:rPr lang="en-US" sz="1800" dirty="0"/>
              <a:t>, Michael Mahoney, Kurt </a:t>
            </a:r>
            <a:r>
              <a:rPr lang="en-US" sz="1800" dirty="0" err="1"/>
              <a:t>Keutzer</a:t>
            </a:r>
            <a:endParaRPr lang="en-US" sz="1800" dirty="0"/>
          </a:p>
        </p:txBody>
      </p:sp>
      <p:pic>
        <p:nvPicPr>
          <p:cNvPr id="4" name="图片 3"/>
          <p:cNvPicPr>
            <a:picLocks noChangeAspect="1"/>
          </p:cNvPicPr>
          <p:nvPr/>
        </p:nvPicPr>
        <p:blipFill rotWithShape="1">
          <a:blip r:embed="rId12">
            <a:extLst>
              <a:ext uri="{28A0092B-C50C-407E-A947-70E740481C1C}">
                <a14:useLocalDpi xmlns:a14="http://schemas.microsoft.com/office/drawing/2010/main" val="0"/>
              </a:ext>
            </a:extLst>
          </a:blip>
          <a:srcRect b="11699"/>
          <a:stretch/>
        </p:blipFill>
        <p:spPr>
          <a:xfrm>
            <a:off x="3014310" y="4459458"/>
            <a:ext cx="868349" cy="1103866"/>
          </a:xfrm>
          <a:prstGeom prst="rect">
            <a:avLst/>
          </a:prstGeom>
        </p:spPr>
      </p:pic>
    </p:spTree>
    <p:extLst>
      <p:ext uri="{BB962C8B-B14F-4D97-AF65-F5344CB8AC3E}">
        <p14:creationId xmlns:p14="http://schemas.microsoft.com/office/powerpoint/2010/main" val="33374452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0" name="Rectangle 19"/>
          <p:cNvSpPr/>
          <p:nvPr/>
        </p:nvSpPr>
        <p:spPr>
          <a:xfrm>
            <a:off x="0" y="0"/>
            <a:ext cx="12192000" cy="107442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sym typeface="Arial"/>
            </a:endParaRPr>
          </a:p>
        </p:txBody>
      </p:sp>
      <p:pic>
        <p:nvPicPr>
          <p:cNvPr id="266" name="Google Shape;266;p42"/>
          <p:cNvPicPr preferRelativeResize="0"/>
          <p:nvPr/>
        </p:nvPicPr>
        <p:blipFill rotWithShape="1">
          <a:blip r:embed="rId3">
            <a:alphaModFix/>
          </a:blip>
          <a:srcRect/>
          <a:stretch/>
        </p:blipFill>
        <p:spPr>
          <a:xfrm>
            <a:off x="10561320" y="146173"/>
            <a:ext cx="1589312" cy="838027"/>
          </a:xfrm>
          <a:prstGeom prst="rect">
            <a:avLst/>
          </a:prstGeom>
          <a:noFill/>
          <a:ln>
            <a:noFill/>
          </a:ln>
        </p:spPr>
      </p:pic>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r="71623"/>
          <a:stretch/>
        </p:blipFill>
        <p:spPr>
          <a:xfrm>
            <a:off x="204081" y="151672"/>
            <a:ext cx="1018929" cy="794004"/>
          </a:xfrm>
          <a:prstGeom prst="rect">
            <a:avLst/>
          </a:prstGeom>
        </p:spPr>
      </p:pic>
      <p:sp>
        <p:nvSpPr>
          <p:cNvPr id="37" name="Google Shape;298;p45"/>
          <p:cNvSpPr txBox="1">
            <a:spLocks/>
          </p:cNvSpPr>
          <p:nvPr/>
        </p:nvSpPr>
        <p:spPr>
          <a:xfrm>
            <a:off x="1275788" y="140145"/>
            <a:ext cx="9363212" cy="785400"/>
          </a:xfrm>
          <a:prstGeom prst="rect">
            <a:avLst/>
          </a:prstGeom>
          <a:noFill/>
          <a:ln>
            <a:noFill/>
          </a:ln>
        </p:spPr>
        <p:txBody>
          <a:bodyPr spcFirstLastPara="1" vert="horz" wrap="square" lIns="91425" tIns="45700" rIns="91425" bIns="457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Pts val="3200"/>
              <a:buFont typeface="Arial"/>
              <a:buNone/>
              <a:tabLst/>
              <a:defRPr/>
            </a:pPr>
            <a:endParaRPr kumimoji="0" lang="en-US" sz="3200" b="0" i="0" u="none" strike="noStrike" kern="1200" cap="none" spc="0" normalizeH="0" baseline="0" noProof="0" dirty="0">
              <a:ln>
                <a:noFill/>
              </a:ln>
              <a:solidFill>
                <a:prstClr val="white"/>
              </a:solidFill>
              <a:effectLst/>
              <a:uLnTx/>
              <a:uFillTx/>
              <a:latin typeface="Calibri"/>
              <a:ea typeface="Calibri"/>
              <a:cs typeface="Calibri"/>
              <a:sym typeface="Calibri"/>
            </a:endParaRPr>
          </a:p>
        </p:txBody>
      </p:sp>
      <p:sp>
        <p:nvSpPr>
          <p:cNvPr id="18" name="Google Shape;298;p45"/>
          <p:cNvSpPr txBox="1">
            <a:spLocks/>
          </p:cNvSpPr>
          <p:nvPr/>
        </p:nvSpPr>
        <p:spPr>
          <a:xfrm>
            <a:off x="1427091" y="140145"/>
            <a:ext cx="9363212" cy="785400"/>
          </a:xfrm>
          <a:prstGeom prst="rect">
            <a:avLst/>
          </a:prstGeom>
          <a:noFill/>
          <a:ln>
            <a:noFill/>
          </a:ln>
        </p:spPr>
        <p:txBody>
          <a:bodyPr spcFirstLastPara="1" vert="horz" wrap="square" lIns="91425" tIns="45700" rIns="91425" bIns="457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nSpc>
                <a:spcPct val="100000"/>
              </a:lnSpc>
              <a:spcBef>
                <a:spcPts val="0"/>
              </a:spcBef>
              <a:buClrTx/>
              <a:buSzPts val="3200"/>
            </a:pPr>
            <a:r>
              <a:rPr lang="en-US" sz="3200" noProof="0" dirty="0">
                <a:solidFill>
                  <a:prstClr val="white"/>
                </a:solidFill>
                <a:latin typeface="Calibri"/>
                <a:ea typeface="Calibri"/>
                <a:cs typeface="Calibri"/>
                <a:sym typeface="Calibri"/>
              </a:rPr>
              <a:t>How to Compute Hessian?</a:t>
            </a:r>
            <a:endParaRPr kumimoji="0" lang="en-US" sz="3200" b="0" i="0" u="none" strike="noStrike" kern="1200" cap="none" spc="0" normalizeH="0" baseline="0" noProof="0" dirty="0">
              <a:ln>
                <a:noFill/>
              </a:ln>
              <a:solidFill>
                <a:prstClr val="white"/>
              </a:solidFill>
              <a:effectLst/>
              <a:uLnTx/>
              <a:uFillTx/>
              <a:latin typeface="Calibri"/>
              <a:ea typeface="Calibri"/>
              <a:cs typeface="Calibri"/>
              <a:sym typeface="Calibri"/>
            </a:endParaRPr>
          </a:p>
        </p:txBody>
      </p:sp>
      <p:cxnSp>
        <p:nvCxnSpPr>
          <p:cNvPr id="8" name="Straight Arrow Connector 7">
            <a:extLst>
              <a:ext uri="{FF2B5EF4-FFF2-40B4-BE49-F238E27FC236}">
                <a16:creationId xmlns:a16="http://schemas.microsoft.com/office/drawing/2014/main" id="{B6ADE877-08D6-A54E-ABA4-E817F4CE45D3}"/>
              </a:ext>
            </a:extLst>
          </p:cNvPr>
          <p:cNvCxnSpPr>
            <a:cxnSpLocks/>
            <a:endCxn id="2" idx="1"/>
          </p:cNvCxnSpPr>
          <p:nvPr/>
        </p:nvCxnSpPr>
        <p:spPr>
          <a:xfrm>
            <a:off x="4996486" y="2784699"/>
            <a:ext cx="1297691" cy="260327"/>
          </a:xfrm>
          <a:prstGeom prst="straightConnector1">
            <a:avLst/>
          </a:prstGeom>
          <a:ln w="19050">
            <a:solidFill>
              <a:srgbClr val="C00000"/>
            </a:solidFill>
            <a:headEnd type="triangle" w="lg" len="lg"/>
            <a:tailEnd type="none" w="lg" len="lg"/>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5B9E7A35-68D7-CC4C-857B-67A5B64E25E5}"/>
              </a:ext>
            </a:extLst>
          </p:cNvPr>
          <p:cNvCxnSpPr>
            <a:cxnSpLocks/>
            <a:endCxn id="2" idx="3"/>
          </p:cNvCxnSpPr>
          <p:nvPr/>
        </p:nvCxnSpPr>
        <p:spPr>
          <a:xfrm flipV="1">
            <a:off x="5053492" y="3934761"/>
            <a:ext cx="1240685" cy="288447"/>
          </a:xfrm>
          <a:prstGeom prst="straightConnector1">
            <a:avLst/>
          </a:prstGeom>
          <a:ln w="19050">
            <a:solidFill>
              <a:srgbClr val="C00000"/>
            </a:solidFill>
            <a:headEnd type="triangle" w="lg" len="lg"/>
            <a:tailEnd type="none" w="lg" len="lg"/>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FDEFCACA-E6B1-CE44-AA3F-D31854F4B23C}"/>
              </a:ext>
            </a:extLst>
          </p:cNvPr>
          <p:cNvCxnSpPr>
            <a:cxnSpLocks/>
            <a:stCxn id="2" idx="6"/>
          </p:cNvCxnSpPr>
          <p:nvPr/>
        </p:nvCxnSpPr>
        <p:spPr>
          <a:xfrm flipV="1">
            <a:off x="7373462" y="3489893"/>
            <a:ext cx="1291567" cy="1"/>
          </a:xfrm>
          <a:prstGeom prst="straightConnector1">
            <a:avLst/>
          </a:prstGeom>
          <a:ln w="19050">
            <a:solidFill>
              <a:srgbClr val="C00000"/>
            </a:solidFill>
            <a:headEnd type="triangle" w="lg" len="lg"/>
            <a:tailEnd type="none" w="lg" len="lg"/>
          </a:ln>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28BA7458-B34B-C646-9BC2-22FA4F058F20}"/>
              </a:ext>
            </a:extLst>
          </p:cNvPr>
          <p:cNvGrpSpPr/>
          <p:nvPr/>
        </p:nvGrpSpPr>
        <p:grpSpPr>
          <a:xfrm>
            <a:off x="6109001" y="2860756"/>
            <a:ext cx="1264461" cy="1258275"/>
            <a:chOff x="5183715" y="2299073"/>
            <a:chExt cx="989675" cy="989421"/>
          </a:xfrm>
        </p:grpSpPr>
        <p:sp>
          <p:nvSpPr>
            <p:cNvPr id="2" name="Oval 1">
              <a:extLst>
                <a:ext uri="{FF2B5EF4-FFF2-40B4-BE49-F238E27FC236}">
                  <a16:creationId xmlns:a16="http://schemas.microsoft.com/office/drawing/2014/main" id="{1187DAB5-0171-EE43-8834-891991EB7519}"/>
                </a:ext>
              </a:extLst>
            </p:cNvPr>
            <p:cNvSpPr>
              <a:spLocks noChangeAspect="1"/>
            </p:cNvSpPr>
            <p:nvPr/>
          </p:nvSpPr>
          <p:spPr>
            <a:xfrm>
              <a:off x="5183715" y="2299073"/>
              <a:ext cx="989675" cy="989421"/>
            </a:xfrm>
            <a:prstGeom prst="ellipse">
              <a:avLst/>
            </a:prstGeom>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000" dirty="0"/>
            </a:p>
          </p:txBody>
        </p:sp>
        <p:pic>
          <p:nvPicPr>
            <p:cNvPr id="3" name="Picture 2">
              <a:extLst>
                <a:ext uri="{FF2B5EF4-FFF2-40B4-BE49-F238E27FC236}">
                  <a16:creationId xmlns:a16="http://schemas.microsoft.com/office/drawing/2014/main" id="{C750F1C4-E39A-994E-8FBF-D52585DD69D7}"/>
                </a:ext>
              </a:extLst>
            </p:cNvPr>
            <p:cNvPicPr>
              <a:picLocks noChangeAspect="1"/>
            </p:cNvPicPr>
            <p:nvPr/>
          </p:nvPicPr>
          <p:blipFill>
            <a:blip r:embed="rId5"/>
            <a:stretch>
              <a:fillRect/>
            </a:stretch>
          </p:blipFill>
          <p:spPr>
            <a:xfrm>
              <a:off x="5491864" y="2666083"/>
              <a:ext cx="373377" cy="276576"/>
            </a:xfrm>
            <a:prstGeom prst="rect">
              <a:avLst/>
            </a:prstGeom>
          </p:spPr>
        </p:pic>
      </p:grpSp>
      <p:pic>
        <p:nvPicPr>
          <p:cNvPr id="4" name="Picture 3">
            <a:extLst>
              <a:ext uri="{FF2B5EF4-FFF2-40B4-BE49-F238E27FC236}">
                <a16:creationId xmlns:a16="http://schemas.microsoft.com/office/drawing/2014/main" id="{FE7BBC1C-117B-7C42-BA4C-9F2563AD9FA1}"/>
              </a:ext>
            </a:extLst>
          </p:cNvPr>
          <p:cNvPicPr>
            <a:picLocks noChangeAspect="1"/>
          </p:cNvPicPr>
          <p:nvPr/>
        </p:nvPicPr>
        <p:blipFill>
          <a:blip r:embed="rId6"/>
          <a:stretch>
            <a:fillRect/>
          </a:stretch>
        </p:blipFill>
        <p:spPr>
          <a:xfrm>
            <a:off x="8962292" y="3120923"/>
            <a:ext cx="530051" cy="706735"/>
          </a:xfrm>
          <a:prstGeom prst="rect">
            <a:avLst/>
          </a:prstGeom>
        </p:spPr>
      </p:pic>
      <p:sp>
        <p:nvSpPr>
          <p:cNvPr id="24" name="TextBox 23">
            <a:extLst>
              <a:ext uri="{FF2B5EF4-FFF2-40B4-BE49-F238E27FC236}">
                <a16:creationId xmlns:a16="http://schemas.microsoft.com/office/drawing/2014/main" id="{2CAA3689-DE84-7749-9157-4C91653B44FF}"/>
              </a:ext>
            </a:extLst>
          </p:cNvPr>
          <p:cNvSpPr txBox="1"/>
          <p:nvPr/>
        </p:nvSpPr>
        <p:spPr>
          <a:xfrm>
            <a:off x="4327071" y="1318392"/>
            <a:ext cx="3537857" cy="461665"/>
          </a:xfrm>
          <a:prstGeom prst="rect">
            <a:avLst/>
          </a:prstGeom>
          <a:noFill/>
        </p:spPr>
        <p:txBody>
          <a:bodyPr wrap="square" rtlCol="0">
            <a:spAutoFit/>
          </a:bodyPr>
          <a:lstStyle/>
          <a:p>
            <a:pPr algn="ctr"/>
            <a:r>
              <a:rPr lang="en-US" sz="2400" dirty="0"/>
              <a:t>2</a:t>
            </a:r>
            <a:r>
              <a:rPr lang="en-US" sz="2400" baseline="30000" dirty="0"/>
              <a:t>nd</a:t>
            </a:r>
            <a:r>
              <a:rPr lang="en-US" sz="2400" dirty="0"/>
              <a:t> Backward Pass</a:t>
            </a:r>
          </a:p>
        </p:txBody>
      </p:sp>
      <p:pic>
        <p:nvPicPr>
          <p:cNvPr id="17" name="Picture 16">
            <a:extLst>
              <a:ext uri="{FF2B5EF4-FFF2-40B4-BE49-F238E27FC236}">
                <a16:creationId xmlns:a16="http://schemas.microsoft.com/office/drawing/2014/main" id="{BF765A12-514C-494A-86E1-127503D54C8A}"/>
              </a:ext>
            </a:extLst>
          </p:cNvPr>
          <p:cNvPicPr>
            <a:picLocks noChangeAspect="1"/>
          </p:cNvPicPr>
          <p:nvPr/>
        </p:nvPicPr>
        <p:blipFill>
          <a:blip r:embed="rId7"/>
          <a:stretch>
            <a:fillRect/>
          </a:stretch>
        </p:blipFill>
        <p:spPr>
          <a:xfrm>
            <a:off x="583141" y="2267824"/>
            <a:ext cx="4200594" cy="777202"/>
          </a:xfrm>
          <a:prstGeom prst="rect">
            <a:avLst/>
          </a:prstGeom>
        </p:spPr>
      </p:pic>
      <p:pic>
        <p:nvPicPr>
          <p:cNvPr id="19" name="Picture 18">
            <a:extLst>
              <a:ext uri="{FF2B5EF4-FFF2-40B4-BE49-F238E27FC236}">
                <a16:creationId xmlns:a16="http://schemas.microsoft.com/office/drawing/2014/main" id="{0C9C475B-E5D0-FE43-800C-9B722F5B795B}"/>
              </a:ext>
            </a:extLst>
          </p:cNvPr>
          <p:cNvPicPr>
            <a:picLocks noChangeAspect="1"/>
          </p:cNvPicPr>
          <p:nvPr/>
        </p:nvPicPr>
        <p:blipFill>
          <a:blip r:embed="rId8"/>
          <a:stretch>
            <a:fillRect/>
          </a:stretch>
        </p:blipFill>
        <p:spPr>
          <a:xfrm>
            <a:off x="629403" y="3934761"/>
            <a:ext cx="4154332" cy="841969"/>
          </a:xfrm>
          <a:prstGeom prst="rect">
            <a:avLst/>
          </a:prstGeom>
        </p:spPr>
      </p:pic>
    </p:spTree>
    <p:extLst>
      <p:ext uri="{BB962C8B-B14F-4D97-AF65-F5344CB8AC3E}">
        <p14:creationId xmlns:p14="http://schemas.microsoft.com/office/powerpoint/2010/main" val="534697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0" name="Rectangle 19"/>
          <p:cNvSpPr/>
          <p:nvPr/>
        </p:nvSpPr>
        <p:spPr>
          <a:xfrm>
            <a:off x="0" y="0"/>
            <a:ext cx="12192000" cy="107442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sym typeface="Arial"/>
            </a:endParaRPr>
          </a:p>
        </p:txBody>
      </p:sp>
      <p:pic>
        <p:nvPicPr>
          <p:cNvPr id="266" name="Google Shape;266;p42"/>
          <p:cNvPicPr preferRelativeResize="0"/>
          <p:nvPr/>
        </p:nvPicPr>
        <p:blipFill rotWithShape="1">
          <a:blip r:embed="rId3">
            <a:alphaModFix/>
          </a:blip>
          <a:srcRect/>
          <a:stretch/>
        </p:blipFill>
        <p:spPr>
          <a:xfrm>
            <a:off x="10561320" y="146173"/>
            <a:ext cx="1589312" cy="838027"/>
          </a:xfrm>
          <a:prstGeom prst="rect">
            <a:avLst/>
          </a:prstGeom>
          <a:noFill/>
          <a:ln>
            <a:noFill/>
          </a:ln>
        </p:spPr>
      </p:pic>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r="71623"/>
          <a:stretch/>
        </p:blipFill>
        <p:spPr>
          <a:xfrm>
            <a:off x="204081" y="151672"/>
            <a:ext cx="1018929" cy="794004"/>
          </a:xfrm>
          <a:prstGeom prst="rect">
            <a:avLst/>
          </a:prstGeom>
        </p:spPr>
      </p:pic>
      <p:sp>
        <p:nvSpPr>
          <p:cNvPr id="37" name="Google Shape;298;p45"/>
          <p:cNvSpPr txBox="1">
            <a:spLocks/>
          </p:cNvSpPr>
          <p:nvPr/>
        </p:nvSpPr>
        <p:spPr>
          <a:xfrm>
            <a:off x="1275788" y="140145"/>
            <a:ext cx="9363212" cy="785400"/>
          </a:xfrm>
          <a:prstGeom prst="rect">
            <a:avLst/>
          </a:prstGeom>
          <a:noFill/>
          <a:ln>
            <a:noFill/>
          </a:ln>
        </p:spPr>
        <p:txBody>
          <a:bodyPr spcFirstLastPara="1" vert="horz" wrap="square" lIns="91425" tIns="45700" rIns="91425" bIns="457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Pts val="3200"/>
              <a:buFont typeface="Arial"/>
              <a:buNone/>
              <a:tabLst/>
              <a:defRPr/>
            </a:pPr>
            <a:endParaRPr kumimoji="0" lang="en-US" sz="3200" b="0" i="0" u="none" strike="noStrike" kern="1200" cap="none" spc="0" normalizeH="0" baseline="0" noProof="0" dirty="0">
              <a:ln>
                <a:noFill/>
              </a:ln>
              <a:solidFill>
                <a:prstClr val="white"/>
              </a:solidFill>
              <a:effectLst/>
              <a:uLnTx/>
              <a:uFillTx/>
              <a:latin typeface="Calibri"/>
              <a:ea typeface="Calibri"/>
              <a:cs typeface="Calibri"/>
              <a:sym typeface="Calibri"/>
            </a:endParaRPr>
          </a:p>
        </p:txBody>
      </p:sp>
      <p:sp>
        <p:nvSpPr>
          <p:cNvPr id="18" name="Google Shape;298;p45"/>
          <p:cNvSpPr txBox="1">
            <a:spLocks/>
          </p:cNvSpPr>
          <p:nvPr/>
        </p:nvSpPr>
        <p:spPr>
          <a:xfrm>
            <a:off x="1427091" y="140145"/>
            <a:ext cx="9363212" cy="785400"/>
          </a:xfrm>
          <a:prstGeom prst="rect">
            <a:avLst/>
          </a:prstGeom>
          <a:noFill/>
          <a:ln>
            <a:noFill/>
          </a:ln>
        </p:spPr>
        <p:txBody>
          <a:bodyPr spcFirstLastPara="1" vert="horz" wrap="square" lIns="91425" tIns="45700" rIns="91425" bIns="457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nSpc>
                <a:spcPct val="100000"/>
              </a:lnSpc>
              <a:spcBef>
                <a:spcPts val="0"/>
              </a:spcBef>
              <a:buClrTx/>
              <a:buSzPts val="3200"/>
            </a:pPr>
            <a:r>
              <a:rPr lang="en-US" sz="3200" noProof="0" dirty="0">
                <a:solidFill>
                  <a:prstClr val="white"/>
                </a:solidFill>
                <a:latin typeface="Calibri"/>
                <a:ea typeface="Calibri"/>
                <a:cs typeface="Calibri"/>
                <a:sym typeface="Calibri"/>
              </a:rPr>
              <a:t>How to Compute Hessian?</a:t>
            </a:r>
            <a:endParaRPr kumimoji="0" lang="en-US" sz="3200" b="0" i="0" u="none" strike="noStrike" kern="1200" cap="none" spc="0" normalizeH="0" baseline="0" noProof="0" dirty="0">
              <a:ln>
                <a:noFill/>
              </a:ln>
              <a:solidFill>
                <a:prstClr val="white"/>
              </a:solidFill>
              <a:effectLst/>
              <a:uLnTx/>
              <a:uFillTx/>
              <a:latin typeface="Calibri"/>
              <a:ea typeface="Calibri"/>
              <a:cs typeface="Calibri"/>
              <a:sym typeface="Calibri"/>
            </a:endParaRPr>
          </a:p>
        </p:txBody>
      </p:sp>
      <p:pic>
        <p:nvPicPr>
          <p:cNvPr id="6" name="Picture 5">
            <a:extLst>
              <a:ext uri="{FF2B5EF4-FFF2-40B4-BE49-F238E27FC236}">
                <a16:creationId xmlns:a16="http://schemas.microsoft.com/office/drawing/2014/main" id="{E8F28B4C-BA2E-E146-8A56-49FC52B93CA1}"/>
              </a:ext>
            </a:extLst>
          </p:cNvPr>
          <p:cNvPicPr>
            <a:picLocks noChangeAspect="1"/>
          </p:cNvPicPr>
          <p:nvPr/>
        </p:nvPicPr>
        <p:blipFill>
          <a:blip r:embed="rId5"/>
          <a:stretch>
            <a:fillRect/>
          </a:stretch>
        </p:blipFill>
        <p:spPr>
          <a:xfrm>
            <a:off x="4143736" y="4293880"/>
            <a:ext cx="7378700" cy="1104900"/>
          </a:xfrm>
          <a:prstGeom prst="rect">
            <a:avLst/>
          </a:prstGeom>
        </p:spPr>
      </p:pic>
      <p:sp>
        <p:nvSpPr>
          <p:cNvPr id="7" name="TextBox 6">
            <a:extLst>
              <a:ext uri="{FF2B5EF4-FFF2-40B4-BE49-F238E27FC236}">
                <a16:creationId xmlns:a16="http://schemas.microsoft.com/office/drawing/2014/main" id="{68B956F7-2AD4-0748-BB6F-A3A65E9AEA8A}"/>
              </a:ext>
            </a:extLst>
          </p:cNvPr>
          <p:cNvSpPr txBox="1"/>
          <p:nvPr/>
        </p:nvSpPr>
        <p:spPr>
          <a:xfrm>
            <a:off x="478971" y="1214565"/>
            <a:ext cx="8686800"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err="1"/>
              <a:t>Backpropogating</a:t>
            </a:r>
            <a:r>
              <a:rPr lang="en-US" sz="2000" dirty="0"/>
              <a:t> second order information is computationally infeasible</a:t>
            </a:r>
          </a:p>
          <a:p>
            <a:pPr marL="342900" indent="-342900">
              <a:buFont typeface="Arial" panose="020B0604020202020204" pitchFamily="34" charset="0"/>
              <a:buChar char="•"/>
            </a:pPr>
            <a:r>
              <a:rPr lang="en-US" sz="2000" dirty="0"/>
              <a:t>However, we can use random linear algebra algorithms which only require the </a:t>
            </a:r>
            <a:r>
              <a:rPr lang="en-US" sz="2000" b="1" dirty="0">
                <a:solidFill>
                  <a:srgbClr val="203864"/>
                </a:solidFill>
              </a:rPr>
              <a:t>action of Hessian</a:t>
            </a:r>
          </a:p>
        </p:txBody>
      </p:sp>
      <p:pic>
        <p:nvPicPr>
          <p:cNvPr id="21" name="Picture 20">
            <a:extLst>
              <a:ext uri="{FF2B5EF4-FFF2-40B4-BE49-F238E27FC236}">
                <a16:creationId xmlns:a16="http://schemas.microsoft.com/office/drawing/2014/main" id="{80F87110-EBE5-6E45-AB7D-D881802141DE}"/>
              </a:ext>
            </a:extLst>
          </p:cNvPr>
          <p:cNvPicPr>
            <a:picLocks noChangeAspect="1"/>
          </p:cNvPicPr>
          <p:nvPr/>
        </p:nvPicPr>
        <p:blipFill>
          <a:blip r:embed="rId6"/>
          <a:stretch>
            <a:fillRect/>
          </a:stretch>
        </p:blipFill>
        <p:spPr>
          <a:xfrm>
            <a:off x="478971" y="2321501"/>
            <a:ext cx="3397350" cy="3397350"/>
          </a:xfrm>
          <a:prstGeom prst="rect">
            <a:avLst/>
          </a:prstGeom>
        </p:spPr>
      </p:pic>
      <p:pic>
        <p:nvPicPr>
          <p:cNvPr id="11" name="Picture 10">
            <a:extLst>
              <a:ext uri="{FF2B5EF4-FFF2-40B4-BE49-F238E27FC236}">
                <a16:creationId xmlns:a16="http://schemas.microsoft.com/office/drawing/2014/main" id="{E59148C7-544F-FC48-A4D8-9D95FCE69706}"/>
              </a:ext>
            </a:extLst>
          </p:cNvPr>
          <p:cNvPicPr>
            <a:picLocks noChangeAspect="1"/>
          </p:cNvPicPr>
          <p:nvPr/>
        </p:nvPicPr>
        <p:blipFill>
          <a:blip r:embed="rId7"/>
          <a:stretch>
            <a:fillRect/>
          </a:stretch>
        </p:blipFill>
        <p:spPr>
          <a:xfrm>
            <a:off x="4822371" y="2921140"/>
            <a:ext cx="1447800" cy="1041400"/>
          </a:xfrm>
          <a:prstGeom prst="rect">
            <a:avLst/>
          </a:prstGeom>
        </p:spPr>
      </p:pic>
      <p:grpSp>
        <p:nvGrpSpPr>
          <p:cNvPr id="35" name="Group 34">
            <a:extLst>
              <a:ext uri="{FF2B5EF4-FFF2-40B4-BE49-F238E27FC236}">
                <a16:creationId xmlns:a16="http://schemas.microsoft.com/office/drawing/2014/main" id="{67A2D551-F070-FA4D-A644-85BFA7288C4B}"/>
              </a:ext>
            </a:extLst>
          </p:cNvPr>
          <p:cNvGrpSpPr/>
          <p:nvPr/>
        </p:nvGrpSpPr>
        <p:grpSpPr>
          <a:xfrm>
            <a:off x="7714494" y="2175502"/>
            <a:ext cx="3075809" cy="1491276"/>
            <a:chOff x="1130431" y="2517459"/>
            <a:chExt cx="3824163" cy="1894957"/>
          </a:xfrm>
        </p:grpSpPr>
        <p:grpSp>
          <p:nvGrpSpPr>
            <p:cNvPr id="36" name="Group 35">
              <a:extLst>
                <a:ext uri="{FF2B5EF4-FFF2-40B4-BE49-F238E27FC236}">
                  <a16:creationId xmlns:a16="http://schemas.microsoft.com/office/drawing/2014/main" id="{FB7521BA-033F-194B-9AD0-0574FC2022C3}"/>
                </a:ext>
              </a:extLst>
            </p:cNvPr>
            <p:cNvGrpSpPr/>
            <p:nvPr/>
          </p:nvGrpSpPr>
          <p:grpSpPr>
            <a:xfrm>
              <a:off x="2631263" y="2937228"/>
              <a:ext cx="1172470" cy="1172169"/>
              <a:chOff x="2479960" y="2229657"/>
              <a:chExt cx="1172470" cy="1172169"/>
            </a:xfrm>
          </p:grpSpPr>
          <p:sp>
            <p:nvSpPr>
              <p:cNvPr id="44" name="Oval 43">
                <a:extLst>
                  <a:ext uri="{FF2B5EF4-FFF2-40B4-BE49-F238E27FC236}">
                    <a16:creationId xmlns:a16="http://schemas.microsoft.com/office/drawing/2014/main" id="{CA33DB6F-F28A-7845-AB32-E99FBF8A0D81}"/>
                  </a:ext>
                </a:extLst>
              </p:cNvPr>
              <p:cNvSpPr>
                <a:spLocks noChangeAspect="1"/>
              </p:cNvSpPr>
              <p:nvPr/>
            </p:nvSpPr>
            <p:spPr>
              <a:xfrm>
                <a:off x="2479960" y="2229657"/>
                <a:ext cx="1172470" cy="117216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000" dirty="0"/>
              </a:p>
            </p:txBody>
          </p:sp>
          <p:pic>
            <p:nvPicPr>
              <p:cNvPr id="45" name="Picture 44">
                <a:extLst>
                  <a:ext uri="{FF2B5EF4-FFF2-40B4-BE49-F238E27FC236}">
                    <a16:creationId xmlns:a16="http://schemas.microsoft.com/office/drawing/2014/main" id="{D883ACB0-84E1-9645-9314-E56CE6FF9592}"/>
                  </a:ext>
                </a:extLst>
              </p:cNvPr>
              <p:cNvPicPr>
                <a:picLocks noChangeAspect="1"/>
              </p:cNvPicPr>
              <p:nvPr/>
            </p:nvPicPr>
            <p:blipFill>
              <a:blip r:embed="rId8"/>
              <a:stretch>
                <a:fillRect/>
              </a:stretch>
            </p:blipFill>
            <p:spPr>
              <a:xfrm>
                <a:off x="2666927" y="2639509"/>
                <a:ext cx="819148" cy="303085"/>
              </a:xfrm>
              <a:prstGeom prst="rect">
                <a:avLst/>
              </a:prstGeom>
            </p:spPr>
          </p:pic>
        </p:grpSp>
        <p:cxnSp>
          <p:nvCxnSpPr>
            <p:cNvPr id="38" name="Straight Arrow Connector 37">
              <a:extLst>
                <a:ext uri="{FF2B5EF4-FFF2-40B4-BE49-F238E27FC236}">
                  <a16:creationId xmlns:a16="http://schemas.microsoft.com/office/drawing/2014/main" id="{8E8493D0-629E-2940-8DC9-2DE00B215CF2}"/>
                </a:ext>
              </a:extLst>
            </p:cNvPr>
            <p:cNvCxnSpPr>
              <a:cxnSpLocks/>
              <a:endCxn id="44" idx="1"/>
            </p:cNvCxnSpPr>
            <p:nvPr/>
          </p:nvCxnSpPr>
          <p:spPr>
            <a:xfrm>
              <a:off x="1474492" y="2672823"/>
              <a:ext cx="1328475" cy="436065"/>
            </a:xfrm>
            <a:prstGeom prst="straightConnector1">
              <a:avLst/>
            </a:prstGeom>
            <a:ln w="19050">
              <a:tailEnd type="triangle" w="lg" len="lg"/>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95014E37-8B81-FD43-8529-EC5810CC3B71}"/>
                </a:ext>
              </a:extLst>
            </p:cNvPr>
            <p:cNvCxnSpPr>
              <a:cxnSpLocks/>
              <a:endCxn id="44" idx="3"/>
            </p:cNvCxnSpPr>
            <p:nvPr/>
          </p:nvCxnSpPr>
          <p:spPr>
            <a:xfrm flipV="1">
              <a:off x="1493822" y="3937737"/>
              <a:ext cx="1309145" cy="326388"/>
            </a:xfrm>
            <a:prstGeom prst="straightConnector1">
              <a:avLst/>
            </a:prstGeom>
            <a:ln w="19050">
              <a:tailEnd type="triangle" w="lg" len="lg"/>
            </a:ln>
          </p:spPr>
          <p:style>
            <a:lnRef idx="1">
              <a:schemeClr val="dk1"/>
            </a:lnRef>
            <a:fillRef idx="0">
              <a:schemeClr val="dk1"/>
            </a:fillRef>
            <a:effectRef idx="0">
              <a:schemeClr val="dk1"/>
            </a:effectRef>
            <a:fontRef idx="minor">
              <a:schemeClr val="tx1"/>
            </a:fontRef>
          </p:style>
        </p:cxnSp>
        <p:pic>
          <p:nvPicPr>
            <p:cNvPr id="40" name="Picture 39">
              <a:extLst>
                <a:ext uri="{FF2B5EF4-FFF2-40B4-BE49-F238E27FC236}">
                  <a16:creationId xmlns:a16="http://schemas.microsoft.com/office/drawing/2014/main" id="{AB503F26-E3A3-C54D-AF51-3AFFBF1E76D5}"/>
                </a:ext>
              </a:extLst>
            </p:cNvPr>
            <p:cNvPicPr>
              <a:picLocks noChangeAspect="1"/>
            </p:cNvPicPr>
            <p:nvPr/>
          </p:nvPicPr>
          <p:blipFill>
            <a:blip r:embed="rId9"/>
            <a:stretch>
              <a:fillRect/>
            </a:stretch>
          </p:blipFill>
          <p:spPr>
            <a:xfrm>
              <a:off x="1136390" y="2517459"/>
              <a:ext cx="155638" cy="139255"/>
            </a:xfrm>
            <a:prstGeom prst="rect">
              <a:avLst/>
            </a:prstGeom>
          </p:spPr>
        </p:pic>
        <p:pic>
          <p:nvPicPr>
            <p:cNvPr id="41" name="Picture 40">
              <a:extLst>
                <a:ext uri="{FF2B5EF4-FFF2-40B4-BE49-F238E27FC236}">
                  <a16:creationId xmlns:a16="http://schemas.microsoft.com/office/drawing/2014/main" id="{89B04178-457A-CB4E-91FD-FF2B1B8C447A}"/>
                </a:ext>
              </a:extLst>
            </p:cNvPr>
            <p:cNvPicPr>
              <a:picLocks noChangeAspect="1"/>
            </p:cNvPicPr>
            <p:nvPr/>
          </p:nvPicPr>
          <p:blipFill>
            <a:blip r:embed="rId10"/>
            <a:stretch>
              <a:fillRect/>
            </a:stretch>
          </p:blipFill>
          <p:spPr>
            <a:xfrm>
              <a:off x="1130431" y="4215821"/>
              <a:ext cx="147446" cy="196595"/>
            </a:xfrm>
            <a:prstGeom prst="rect">
              <a:avLst/>
            </a:prstGeom>
          </p:spPr>
        </p:pic>
        <p:cxnSp>
          <p:nvCxnSpPr>
            <p:cNvPr id="42" name="Straight Arrow Connector 41">
              <a:extLst>
                <a:ext uri="{FF2B5EF4-FFF2-40B4-BE49-F238E27FC236}">
                  <a16:creationId xmlns:a16="http://schemas.microsoft.com/office/drawing/2014/main" id="{CFE727A6-AD1F-4240-B19A-63F64FE50BE6}"/>
                </a:ext>
              </a:extLst>
            </p:cNvPr>
            <p:cNvCxnSpPr>
              <a:cxnSpLocks/>
              <a:stCxn id="44" idx="6"/>
            </p:cNvCxnSpPr>
            <p:nvPr/>
          </p:nvCxnSpPr>
          <p:spPr>
            <a:xfrm flipV="1">
              <a:off x="3803733" y="3523312"/>
              <a:ext cx="778056" cy="1"/>
            </a:xfrm>
            <a:prstGeom prst="straightConnector1">
              <a:avLst/>
            </a:prstGeom>
            <a:ln w="19050">
              <a:tailEnd type="triangle" w="lg" len="lg"/>
            </a:ln>
          </p:spPr>
          <p:style>
            <a:lnRef idx="1">
              <a:schemeClr val="dk1"/>
            </a:lnRef>
            <a:fillRef idx="0">
              <a:schemeClr val="dk1"/>
            </a:fillRef>
            <a:effectRef idx="0">
              <a:schemeClr val="dk1"/>
            </a:effectRef>
            <a:fontRef idx="minor">
              <a:schemeClr val="tx1"/>
            </a:fontRef>
          </p:style>
        </p:cxnSp>
        <p:pic>
          <p:nvPicPr>
            <p:cNvPr id="43" name="Picture 42">
              <a:extLst>
                <a:ext uri="{FF2B5EF4-FFF2-40B4-BE49-F238E27FC236}">
                  <a16:creationId xmlns:a16="http://schemas.microsoft.com/office/drawing/2014/main" id="{39C8397A-1C99-2F49-BD59-9CC462039C81}"/>
                </a:ext>
              </a:extLst>
            </p:cNvPr>
            <p:cNvPicPr>
              <a:picLocks noChangeAspect="1"/>
            </p:cNvPicPr>
            <p:nvPr/>
          </p:nvPicPr>
          <p:blipFill>
            <a:blip r:embed="rId11"/>
            <a:stretch>
              <a:fillRect/>
            </a:stretch>
          </p:blipFill>
          <p:spPr>
            <a:xfrm>
              <a:off x="4815339" y="3432210"/>
              <a:ext cx="139255" cy="139255"/>
            </a:xfrm>
            <a:prstGeom prst="rect">
              <a:avLst/>
            </a:prstGeom>
          </p:spPr>
        </p:pic>
      </p:grpSp>
    </p:spTree>
    <p:extLst>
      <p:ext uri="{BB962C8B-B14F-4D97-AF65-F5344CB8AC3E}">
        <p14:creationId xmlns:p14="http://schemas.microsoft.com/office/powerpoint/2010/main" val="1694385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0" name="Rectangle 19"/>
          <p:cNvSpPr/>
          <p:nvPr/>
        </p:nvSpPr>
        <p:spPr>
          <a:xfrm>
            <a:off x="0" y="0"/>
            <a:ext cx="12192000" cy="107442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sym typeface="Arial"/>
            </a:endParaRPr>
          </a:p>
        </p:txBody>
      </p:sp>
      <p:pic>
        <p:nvPicPr>
          <p:cNvPr id="266" name="Google Shape;266;p42"/>
          <p:cNvPicPr preferRelativeResize="0"/>
          <p:nvPr/>
        </p:nvPicPr>
        <p:blipFill rotWithShape="1">
          <a:blip r:embed="rId3">
            <a:alphaModFix/>
          </a:blip>
          <a:srcRect/>
          <a:stretch/>
        </p:blipFill>
        <p:spPr>
          <a:xfrm>
            <a:off x="10561320" y="146173"/>
            <a:ext cx="1589312" cy="838027"/>
          </a:xfrm>
          <a:prstGeom prst="rect">
            <a:avLst/>
          </a:prstGeom>
          <a:noFill/>
          <a:ln>
            <a:noFill/>
          </a:ln>
        </p:spPr>
      </p:pic>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r="71623"/>
          <a:stretch/>
        </p:blipFill>
        <p:spPr>
          <a:xfrm>
            <a:off x="204081" y="151672"/>
            <a:ext cx="1018929" cy="794004"/>
          </a:xfrm>
          <a:prstGeom prst="rect">
            <a:avLst/>
          </a:prstGeom>
        </p:spPr>
      </p:pic>
      <p:sp>
        <p:nvSpPr>
          <p:cNvPr id="37" name="Google Shape;298;p45"/>
          <p:cNvSpPr txBox="1">
            <a:spLocks/>
          </p:cNvSpPr>
          <p:nvPr/>
        </p:nvSpPr>
        <p:spPr>
          <a:xfrm>
            <a:off x="1275788" y="140145"/>
            <a:ext cx="9363212" cy="785400"/>
          </a:xfrm>
          <a:prstGeom prst="rect">
            <a:avLst/>
          </a:prstGeom>
          <a:noFill/>
          <a:ln>
            <a:noFill/>
          </a:ln>
        </p:spPr>
        <p:txBody>
          <a:bodyPr spcFirstLastPara="1" vert="horz" wrap="square" lIns="91425" tIns="45700" rIns="91425" bIns="457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Pts val="3200"/>
              <a:buFont typeface="Arial"/>
              <a:buNone/>
              <a:tabLst/>
              <a:defRPr/>
            </a:pPr>
            <a:endParaRPr kumimoji="0" lang="en-US" sz="3200" b="0" i="0" u="none" strike="noStrike" kern="1200" cap="none" spc="0" normalizeH="0" baseline="0" noProof="0" dirty="0">
              <a:ln>
                <a:noFill/>
              </a:ln>
              <a:solidFill>
                <a:prstClr val="white"/>
              </a:solidFill>
              <a:effectLst/>
              <a:uLnTx/>
              <a:uFillTx/>
              <a:latin typeface="Calibri"/>
              <a:ea typeface="Calibri"/>
              <a:cs typeface="Calibri"/>
              <a:sym typeface="Calibri"/>
            </a:endParaRPr>
          </a:p>
        </p:txBody>
      </p:sp>
      <p:sp>
        <p:nvSpPr>
          <p:cNvPr id="18" name="Google Shape;298;p45"/>
          <p:cNvSpPr txBox="1">
            <a:spLocks/>
          </p:cNvSpPr>
          <p:nvPr/>
        </p:nvSpPr>
        <p:spPr>
          <a:xfrm>
            <a:off x="1427091" y="140145"/>
            <a:ext cx="9363212" cy="785400"/>
          </a:xfrm>
          <a:prstGeom prst="rect">
            <a:avLst/>
          </a:prstGeom>
          <a:noFill/>
          <a:ln>
            <a:noFill/>
          </a:ln>
        </p:spPr>
        <p:txBody>
          <a:bodyPr spcFirstLastPara="1" vert="horz" wrap="square" lIns="91425" tIns="45700" rIns="91425" bIns="457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nSpc>
                <a:spcPct val="100000"/>
              </a:lnSpc>
              <a:spcBef>
                <a:spcPts val="0"/>
              </a:spcBef>
              <a:buClrTx/>
              <a:buSzPts val="3200"/>
            </a:pPr>
            <a:r>
              <a:rPr lang="en-US" sz="3200" noProof="0" dirty="0">
                <a:solidFill>
                  <a:prstClr val="white"/>
                </a:solidFill>
                <a:latin typeface="Calibri"/>
                <a:ea typeface="Calibri"/>
                <a:cs typeface="Calibri"/>
                <a:sym typeface="Calibri"/>
              </a:rPr>
              <a:t>How to Compute Hessian?</a:t>
            </a:r>
            <a:endParaRPr kumimoji="0" lang="en-US" sz="3200" b="0" i="0" u="none" strike="noStrike" kern="1200" cap="none" spc="0" normalizeH="0" baseline="0" noProof="0" dirty="0">
              <a:ln>
                <a:noFill/>
              </a:ln>
              <a:solidFill>
                <a:prstClr val="white"/>
              </a:solidFill>
              <a:effectLst/>
              <a:uLnTx/>
              <a:uFillTx/>
              <a:latin typeface="Calibri"/>
              <a:ea typeface="Calibri"/>
              <a:cs typeface="Calibri"/>
              <a:sym typeface="Calibri"/>
            </a:endParaRPr>
          </a:p>
        </p:txBody>
      </p:sp>
      <p:pic>
        <p:nvPicPr>
          <p:cNvPr id="7" name="Picture 6">
            <a:extLst>
              <a:ext uri="{FF2B5EF4-FFF2-40B4-BE49-F238E27FC236}">
                <a16:creationId xmlns:a16="http://schemas.microsoft.com/office/drawing/2014/main" id="{380F63DD-F807-E045-9E0F-FE228ADFB677}"/>
              </a:ext>
            </a:extLst>
          </p:cNvPr>
          <p:cNvPicPr>
            <a:picLocks noChangeAspect="1"/>
          </p:cNvPicPr>
          <p:nvPr/>
        </p:nvPicPr>
        <p:blipFill>
          <a:blip r:embed="rId5"/>
          <a:stretch>
            <a:fillRect/>
          </a:stretch>
        </p:blipFill>
        <p:spPr>
          <a:xfrm>
            <a:off x="545109" y="1360598"/>
            <a:ext cx="10016211" cy="4565749"/>
          </a:xfrm>
          <a:prstGeom prst="rect">
            <a:avLst/>
          </a:prstGeom>
        </p:spPr>
      </p:pic>
      <p:sp>
        <p:nvSpPr>
          <p:cNvPr id="21" name="Rectangle 20">
            <a:extLst>
              <a:ext uri="{FF2B5EF4-FFF2-40B4-BE49-F238E27FC236}">
                <a16:creationId xmlns:a16="http://schemas.microsoft.com/office/drawing/2014/main" id="{BB754A37-0E57-B941-8DB5-70B9F5EDE793}"/>
              </a:ext>
            </a:extLst>
          </p:cNvPr>
          <p:cNvSpPr/>
          <p:nvPr/>
        </p:nvSpPr>
        <p:spPr>
          <a:xfrm>
            <a:off x="542553" y="6442109"/>
            <a:ext cx="10018767" cy="276999"/>
          </a:xfrm>
          <a:prstGeom prst="rect">
            <a:avLst/>
          </a:prstGeom>
          <a:ln w="9525">
            <a:solidFill>
              <a:srgbClr val="000000"/>
            </a:solidFill>
            <a:prstDash val="dash"/>
          </a:ln>
        </p:spPr>
        <p:txBody>
          <a:bodyPr wrap="square">
            <a:spAutoFit/>
          </a:bodyPr>
          <a:lstStyle/>
          <a:p>
            <a:pPr marL="0" marR="0" lvl="0" indent="0" defTabSz="914400" eaLnBrk="1"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rPr>
              <a:t>Z. Yao, A. </a:t>
            </a:r>
            <a:r>
              <a:rPr kumimoji="0" lang="en-US" sz="1200" b="0" i="0" u="none" strike="noStrike" kern="1200" cap="none" spc="0" normalizeH="0" baseline="0" noProof="0" dirty="0" err="1">
                <a:ln>
                  <a:noFill/>
                </a:ln>
                <a:solidFill>
                  <a:sysClr val="windowText" lastClr="000000"/>
                </a:solidFill>
                <a:effectLst/>
                <a:uLnTx/>
                <a:uFillTx/>
              </a:rPr>
              <a:t>Gholami</a:t>
            </a:r>
            <a:r>
              <a:rPr kumimoji="0" lang="en-US" sz="1200" b="0" i="0" u="none" strike="noStrike" kern="1200" cap="none" spc="0" normalizeH="0" baseline="0" noProof="0" dirty="0">
                <a:ln>
                  <a:noFill/>
                </a:ln>
                <a:solidFill>
                  <a:sysClr val="windowText" lastClr="000000"/>
                </a:solidFill>
                <a:effectLst/>
                <a:uLnTx/>
                <a:uFillTx/>
              </a:rPr>
              <a:t>, Q. Lei, K. </a:t>
            </a:r>
            <a:r>
              <a:rPr kumimoji="0" lang="en-US" sz="1200" b="0" i="0" u="none" strike="noStrike" kern="1200" cap="none" spc="0" normalizeH="0" baseline="0" noProof="0" dirty="0" err="1">
                <a:ln>
                  <a:noFill/>
                </a:ln>
                <a:solidFill>
                  <a:sysClr val="windowText" lastClr="000000"/>
                </a:solidFill>
                <a:effectLst/>
                <a:uLnTx/>
                <a:uFillTx/>
              </a:rPr>
              <a:t>Keutzer</a:t>
            </a:r>
            <a:r>
              <a:rPr kumimoji="0" lang="en-US" sz="1200" b="0" i="0" u="none" strike="noStrike" kern="1200" cap="none" spc="0" normalizeH="0" baseline="0" noProof="0" dirty="0">
                <a:ln>
                  <a:noFill/>
                </a:ln>
                <a:solidFill>
                  <a:sysClr val="windowText" lastClr="000000"/>
                </a:solidFill>
                <a:effectLst/>
                <a:uLnTx/>
                <a:uFillTx/>
              </a:rPr>
              <a:t>, M. Mahoney. Hessian-based Analysis of Large Batch Training and Robustness to Adversaries, NeurIPS’18</a:t>
            </a:r>
          </a:p>
        </p:txBody>
      </p:sp>
    </p:spTree>
    <p:extLst>
      <p:ext uri="{BB962C8B-B14F-4D97-AF65-F5344CB8AC3E}">
        <p14:creationId xmlns:p14="http://schemas.microsoft.com/office/powerpoint/2010/main" val="276142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0" name="Rectangle 19"/>
          <p:cNvSpPr/>
          <p:nvPr/>
        </p:nvSpPr>
        <p:spPr>
          <a:xfrm>
            <a:off x="0" y="0"/>
            <a:ext cx="12192000" cy="107442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sym typeface="Arial"/>
            </a:endParaRPr>
          </a:p>
        </p:txBody>
      </p:sp>
      <p:pic>
        <p:nvPicPr>
          <p:cNvPr id="266" name="Google Shape;266;p42"/>
          <p:cNvPicPr preferRelativeResize="0"/>
          <p:nvPr/>
        </p:nvPicPr>
        <p:blipFill rotWithShape="1">
          <a:blip r:embed="rId3">
            <a:alphaModFix/>
          </a:blip>
          <a:srcRect/>
          <a:stretch/>
        </p:blipFill>
        <p:spPr>
          <a:xfrm>
            <a:off x="10561320" y="146173"/>
            <a:ext cx="1589312" cy="838027"/>
          </a:xfrm>
          <a:prstGeom prst="rect">
            <a:avLst/>
          </a:prstGeom>
          <a:noFill/>
          <a:ln>
            <a:noFill/>
          </a:ln>
        </p:spPr>
      </p:pic>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r="71623"/>
          <a:stretch/>
        </p:blipFill>
        <p:spPr>
          <a:xfrm>
            <a:off x="204081" y="151672"/>
            <a:ext cx="1018929" cy="794004"/>
          </a:xfrm>
          <a:prstGeom prst="rect">
            <a:avLst/>
          </a:prstGeom>
        </p:spPr>
      </p:pic>
      <p:sp>
        <p:nvSpPr>
          <p:cNvPr id="37" name="Google Shape;298;p45"/>
          <p:cNvSpPr txBox="1">
            <a:spLocks/>
          </p:cNvSpPr>
          <p:nvPr/>
        </p:nvSpPr>
        <p:spPr>
          <a:xfrm>
            <a:off x="1275788" y="140145"/>
            <a:ext cx="9363212" cy="785400"/>
          </a:xfrm>
          <a:prstGeom prst="rect">
            <a:avLst/>
          </a:prstGeom>
          <a:noFill/>
          <a:ln>
            <a:noFill/>
          </a:ln>
        </p:spPr>
        <p:txBody>
          <a:bodyPr spcFirstLastPara="1" vert="horz" wrap="square" lIns="91425" tIns="45700" rIns="91425" bIns="457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Pts val="3200"/>
              <a:buFont typeface="Arial"/>
              <a:buNone/>
              <a:tabLst/>
              <a:defRPr/>
            </a:pPr>
            <a:endParaRPr kumimoji="0" lang="en-US" sz="3200" b="0" i="0" u="none" strike="noStrike" kern="1200" cap="none" spc="0" normalizeH="0" baseline="0" noProof="0" dirty="0">
              <a:ln>
                <a:noFill/>
              </a:ln>
              <a:solidFill>
                <a:prstClr val="white"/>
              </a:solidFill>
              <a:effectLst/>
              <a:uLnTx/>
              <a:uFillTx/>
              <a:latin typeface="Calibri"/>
              <a:ea typeface="Calibri"/>
              <a:cs typeface="Calibri"/>
              <a:sym typeface="Calibri"/>
            </a:endParaRPr>
          </a:p>
        </p:txBody>
      </p:sp>
      <p:sp>
        <p:nvSpPr>
          <p:cNvPr id="18" name="Google Shape;298;p45"/>
          <p:cNvSpPr txBox="1">
            <a:spLocks/>
          </p:cNvSpPr>
          <p:nvPr/>
        </p:nvSpPr>
        <p:spPr>
          <a:xfrm>
            <a:off x="1427091" y="140145"/>
            <a:ext cx="9363212" cy="785400"/>
          </a:xfrm>
          <a:prstGeom prst="rect">
            <a:avLst/>
          </a:prstGeom>
          <a:noFill/>
          <a:ln>
            <a:noFill/>
          </a:ln>
        </p:spPr>
        <p:txBody>
          <a:bodyPr spcFirstLastPara="1" vert="horz" wrap="square" lIns="91425" tIns="45700" rIns="91425" bIns="457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nSpc>
                <a:spcPct val="100000"/>
              </a:lnSpc>
              <a:spcBef>
                <a:spcPts val="0"/>
              </a:spcBef>
              <a:buClrTx/>
              <a:buSzPts val="3200"/>
            </a:pPr>
            <a:r>
              <a:rPr lang="en-US" sz="3200" noProof="0" dirty="0">
                <a:solidFill>
                  <a:prstClr val="white"/>
                </a:solidFill>
                <a:latin typeface="Calibri"/>
                <a:ea typeface="Calibri"/>
                <a:cs typeface="Calibri"/>
                <a:sym typeface="Calibri"/>
              </a:rPr>
              <a:t>Problem Definition</a:t>
            </a:r>
            <a:endParaRPr kumimoji="0" lang="en-US" sz="3200" b="0" i="0" u="none" strike="noStrike" kern="1200" cap="none" spc="0" normalizeH="0" baseline="0" noProof="0" dirty="0">
              <a:ln>
                <a:noFill/>
              </a:ln>
              <a:solidFill>
                <a:prstClr val="white"/>
              </a:solidFill>
              <a:effectLst/>
              <a:uLnTx/>
              <a:uFillTx/>
              <a:latin typeface="Calibri"/>
              <a:ea typeface="Calibri"/>
              <a:cs typeface="Calibri"/>
              <a:sym typeface="Calibri"/>
            </a:endParaRPr>
          </a:p>
        </p:txBody>
      </p:sp>
      <p:pic>
        <p:nvPicPr>
          <p:cNvPr id="9" name="Google Shape;301;p45">
            <a:extLst>
              <a:ext uri="{FF2B5EF4-FFF2-40B4-BE49-F238E27FC236}">
                <a16:creationId xmlns:a16="http://schemas.microsoft.com/office/drawing/2014/main" id="{B7FC407E-ABCB-AD47-A442-EA0C4B11AAA7}"/>
              </a:ext>
            </a:extLst>
          </p:cNvPr>
          <p:cNvPicPr preferRelativeResize="0">
            <a:picLocks noChangeAspect="1"/>
          </p:cNvPicPr>
          <p:nvPr/>
        </p:nvPicPr>
        <p:blipFill rotWithShape="1">
          <a:blip r:embed="rId5">
            <a:alphaModFix/>
          </a:blip>
          <a:srcRect/>
          <a:stretch/>
        </p:blipFill>
        <p:spPr>
          <a:xfrm>
            <a:off x="719514" y="3762101"/>
            <a:ext cx="1308453" cy="2553964"/>
          </a:xfrm>
          <a:prstGeom prst="rect">
            <a:avLst/>
          </a:prstGeom>
          <a:noFill/>
          <a:ln>
            <a:noFill/>
          </a:ln>
        </p:spPr>
      </p:pic>
      <p:pic>
        <p:nvPicPr>
          <p:cNvPr id="10" name="Google Shape;332;p48">
            <a:extLst>
              <a:ext uri="{FF2B5EF4-FFF2-40B4-BE49-F238E27FC236}">
                <a16:creationId xmlns:a16="http://schemas.microsoft.com/office/drawing/2014/main" id="{723231CB-E021-B84C-9DAA-7A69B3238F3A}"/>
              </a:ext>
            </a:extLst>
          </p:cNvPr>
          <p:cNvPicPr preferRelativeResize="0">
            <a:picLocks noChangeAspect="1"/>
          </p:cNvPicPr>
          <p:nvPr/>
        </p:nvPicPr>
        <p:blipFill rotWithShape="1">
          <a:blip r:embed="rId6">
            <a:alphaModFix/>
          </a:blip>
          <a:srcRect t="8003"/>
          <a:stretch/>
        </p:blipFill>
        <p:spPr>
          <a:xfrm>
            <a:off x="6445929" y="3903732"/>
            <a:ext cx="4266702" cy="2836695"/>
          </a:xfrm>
          <a:prstGeom prst="rect">
            <a:avLst/>
          </a:prstGeom>
          <a:noFill/>
          <a:ln>
            <a:noFill/>
          </a:ln>
        </p:spPr>
      </p:pic>
      <p:pic>
        <p:nvPicPr>
          <p:cNvPr id="11" name="Picture 10">
            <a:extLst>
              <a:ext uri="{FF2B5EF4-FFF2-40B4-BE49-F238E27FC236}">
                <a16:creationId xmlns:a16="http://schemas.microsoft.com/office/drawing/2014/main" id="{CCA5C96B-57BC-B24D-BC2B-31BF0E4F4889}"/>
              </a:ext>
            </a:extLst>
          </p:cNvPr>
          <p:cNvPicPr>
            <a:picLocks noChangeAspect="1"/>
          </p:cNvPicPr>
          <p:nvPr/>
        </p:nvPicPr>
        <p:blipFill>
          <a:blip r:embed="rId7"/>
          <a:stretch>
            <a:fillRect/>
          </a:stretch>
        </p:blipFill>
        <p:spPr>
          <a:xfrm>
            <a:off x="6679160" y="1442673"/>
            <a:ext cx="3800241" cy="2478926"/>
          </a:xfrm>
          <a:prstGeom prst="rect">
            <a:avLst/>
          </a:prstGeom>
        </p:spPr>
      </p:pic>
      <p:pic>
        <p:nvPicPr>
          <p:cNvPr id="12" name="Picture 11">
            <a:extLst>
              <a:ext uri="{FF2B5EF4-FFF2-40B4-BE49-F238E27FC236}">
                <a16:creationId xmlns:a16="http://schemas.microsoft.com/office/drawing/2014/main" id="{6458642A-3FA1-4F4B-BE2A-CC2D152247D1}"/>
              </a:ext>
            </a:extLst>
          </p:cNvPr>
          <p:cNvPicPr>
            <a:picLocks noChangeAspect="1"/>
          </p:cNvPicPr>
          <p:nvPr/>
        </p:nvPicPr>
        <p:blipFill>
          <a:blip r:embed="rId8"/>
          <a:stretch>
            <a:fillRect/>
          </a:stretch>
        </p:blipFill>
        <p:spPr>
          <a:xfrm>
            <a:off x="2512759" y="3655110"/>
            <a:ext cx="3781425" cy="2520950"/>
          </a:xfrm>
          <a:prstGeom prst="rect">
            <a:avLst/>
          </a:prstGeom>
        </p:spPr>
      </p:pic>
      <p:sp>
        <p:nvSpPr>
          <p:cNvPr id="2" name="TextBox 1">
            <a:extLst>
              <a:ext uri="{FF2B5EF4-FFF2-40B4-BE49-F238E27FC236}">
                <a16:creationId xmlns:a16="http://schemas.microsoft.com/office/drawing/2014/main" id="{9E1C60CA-B136-6643-B164-983072E2C8FE}"/>
              </a:ext>
            </a:extLst>
          </p:cNvPr>
          <p:cNvSpPr txBox="1"/>
          <p:nvPr/>
        </p:nvSpPr>
        <p:spPr>
          <a:xfrm>
            <a:off x="261482" y="1470203"/>
            <a:ext cx="6184447" cy="646331"/>
          </a:xfrm>
          <a:prstGeom prst="rect">
            <a:avLst/>
          </a:prstGeom>
          <a:noFill/>
        </p:spPr>
        <p:txBody>
          <a:bodyPr wrap="square" rtlCol="0">
            <a:spAutoFit/>
          </a:bodyPr>
          <a:lstStyle/>
          <a:p>
            <a:r>
              <a:rPr lang="en-US" sz="1800" b="1" dirty="0"/>
              <a:t>Goal: Quantize a model in single precision without accuracy loss to enable efficient inference on the edge</a:t>
            </a:r>
          </a:p>
        </p:txBody>
      </p:sp>
    </p:spTree>
    <p:extLst>
      <p:ext uri="{BB962C8B-B14F-4D97-AF65-F5344CB8AC3E}">
        <p14:creationId xmlns:p14="http://schemas.microsoft.com/office/powerpoint/2010/main" val="2907952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25540-8EF5-194F-9F6C-1F3359C19B35}"/>
              </a:ext>
            </a:extLst>
          </p:cNvPr>
          <p:cNvSpPr>
            <a:spLocks noGrp="1"/>
          </p:cNvSpPr>
          <p:nvPr>
            <p:ph type="title"/>
          </p:nvPr>
        </p:nvSpPr>
        <p:spPr/>
        <p:txBody>
          <a:bodyPr/>
          <a:lstStyle/>
          <a:p>
            <a:r>
              <a:rPr lang="en-US" dirty="0"/>
              <a:t>Why Quantization?</a:t>
            </a:r>
          </a:p>
        </p:txBody>
      </p:sp>
      <p:sp>
        <p:nvSpPr>
          <p:cNvPr id="5" name="TextBox 4">
            <a:extLst>
              <a:ext uri="{FF2B5EF4-FFF2-40B4-BE49-F238E27FC236}">
                <a16:creationId xmlns:a16="http://schemas.microsoft.com/office/drawing/2014/main" id="{81C3ABF8-32B7-7E4B-A00F-D4696CFCE463}"/>
              </a:ext>
            </a:extLst>
          </p:cNvPr>
          <p:cNvSpPr txBox="1"/>
          <p:nvPr/>
        </p:nvSpPr>
        <p:spPr>
          <a:xfrm>
            <a:off x="457200" y="1485900"/>
            <a:ext cx="11615738" cy="1200329"/>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Significantly </a:t>
            </a:r>
            <a:r>
              <a:rPr kumimoji="0" lang="en-US" sz="2400" b="1" i="0" u="none" strike="noStrike" kern="0" cap="none" spc="0" normalizeH="0" baseline="0" noProof="0" dirty="0">
                <a:ln>
                  <a:noFill/>
                </a:ln>
                <a:solidFill>
                  <a:srgbClr val="000000"/>
                </a:solidFill>
                <a:effectLst/>
                <a:uLnTx/>
                <a:uFillTx/>
                <a:latin typeface="Arial"/>
                <a:cs typeface="Arial"/>
                <a:sym typeface="Arial"/>
              </a:rPr>
              <a:t>reduce memory access volume</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Allows use of reduces precision ALUs -&gt; </a:t>
            </a:r>
            <a:r>
              <a:rPr kumimoji="0" lang="en-US" sz="2400" b="1" i="0" u="none" strike="noStrike" kern="0" cap="none" spc="0" normalizeH="0" baseline="0" noProof="0" dirty="0">
                <a:ln>
                  <a:noFill/>
                </a:ln>
                <a:solidFill>
                  <a:srgbClr val="000000"/>
                </a:solidFill>
                <a:effectLst/>
                <a:uLnTx/>
                <a:uFillTx/>
                <a:latin typeface="Arial"/>
                <a:cs typeface="Arial"/>
                <a:sym typeface="Arial"/>
              </a:rPr>
              <a:t>Faster Inference</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Reduce </a:t>
            </a:r>
            <a:r>
              <a:rPr kumimoji="0" lang="en-US" sz="2400" b="1" i="0" u="none" strike="noStrike" kern="0" cap="none" spc="0" normalizeH="0" baseline="0" noProof="0" dirty="0">
                <a:ln>
                  <a:noFill/>
                </a:ln>
                <a:solidFill>
                  <a:srgbClr val="000000"/>
                </a:solidFill>
                <a:effectLst/>
                <a:uLnTx/>
                <a:uFillTx/>
                <a:latin typeface="Arial"/>
                <a:cs typeface="Arial"/>
                <a:sym typeface="Arial"/>
              </a:rPr>
              <a:t>communication volume</a:t>
            </a:r>
            <a:r>
              <a:rPr kumimoji="0" lang="en-US" sz="2400" b="0" i="0" u="none" strike="noStrike" kern="0" cap="none" spc="0" normalizeH="0" baseline="0" noProof="0" dirty="0">
                <a:ln>
                  <a:noFill/>
                </a:ln>
                <a:solidFill>
                  <a:srgbClr val="000000"/>
                </a:solidFill>
                <a:effectLst/>
                <a:uLnTx/>
                <a:uFillTx/>
                <a:latin typeface="Arial"/>
                <a:cs typeface="Arial"/>
                <a:sym typeface="Arial"/>
              </a:rPr>
              <a:t> by allowing execution on embedded devices</a:t>
            </a:r>
            <a:endParaRPr kumimoji="0" lang="en-US" sz="2800" b="0" i="0" u="none" strike="noStrike" kern="0" cap="none" spc="0" normalizeH="0" baseline="0" noProof="0" dirty="0">
              <a:ln>
                <a:noFill/>
              </a:ln>
              <a:solidFill>
                <a:srgbClr val="000000"/>
              </a:solidFill>
              <a:effectLst/>
              <a:uLnTx/>
              <a:uFillTx/>
              <a:latin typeface="Arial"/>
              <a:cs typeface="Arial"/>
              <a:sym typeface="Arial"/>
            </a:endParaRPr>
          </a:p>
        </p:txBody>
      </p:sp>
      <p:pic>
        <p:nvPicPr>
          <p:cNvPr id="8" name="Picture 7">
            <a:extLst>
              <a:ext uri="{FF2B5EF4-FFF2-40B4-BE49-F238E27FC236}">
                <a16:creationId xmlns:a16="http://schemas.microsoft.com/office/drawing/2014/main" id="{987ECFCF-6E28-CE4B-82C7-34C854710FB1}"/>
              </a:ext>
            </a:extLst>
          </p:cNvPr>
          <p:cNvPicPr>
            <a:picLocks noChangeAspect="1"/>
          </p:cNvPicPr>
          <p:nvPr/>
        </p:nvPicPr>
        <p:blipFill rotWithShape="1">
          <a:blip r:embed="rId3"/>
          <a:srcRect r="2995"/>
          <a:stretch/>
        </p:blipFill>
        <p:spPr>
          <a:xfrm>
            <a:off x="492117" y="2747090"/>
            <a:ext cx="5572927" cy="3508113"/>
          </a:xfrm>
          <a:prstGeom prst="rect">
            <a:avLst/>
          </a:prstGeom>
        </p:spPr>
      </p:pic>
      <p:sp>
        <p:nvSpPr>
          <p:cNvPr id="9" name="TextBox 8">
            <a:extLst>
              <a:ext uri="{FF2B5EF4-FFF2-40B4-BE49-F238E27FC236}">
                <a16:creationId xmlns:a16="http://schemas.microsoft.com/office/drawing/2014/main" id="{32EAAD32-2DD4-6A44-B78C-13AFDAF307E2}"/>
              </a:ext>
            </a:extLst>
          </p:cNvPr>
          <p:cNvSpPr txBox="1"/>
          <p:nvPr/>
        </p:nvSpPr>
        <p:spPr>
          <a:xfrm>
            <a:off x="1214438" y="6245266"/>
            <a:ext cx="335756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Table: Courtesy of S. Han</a:t>
            </a:r>
          </a:p>
        </p:txBody>
      </p:sp>
      <p:pic>
        <p:nvPicPr>
          <p:cNvPr id="13" name="Picture 12">
            <a:extLst>
              <a:ext uri="{FF2B5EF4-FFF2-40B4-BE49-F238E27FC236}">
                <a16:creationId xmlns:a16="http://schemas.microsoft.com/office/drawing/2014/main" id="{7408D8D8-E0EB-AA4B-915B-14C52DBF9596}"/>
              </a:ext>
            </a:extLst>
          </p:cNvPr>
          <p:cNvPicPr>
            <a:picLocks noChangeAspect="1"/>
          </p:cNvPicPr>
          <p:nvPr/>
        </p:nvPicPr>
        <p:blipFill>
          <a:blip r:embed="rId4"/>
          <a:stretch>
            <a:fillRect/>
          </a:stretch>
        </p:blipFill>
        <p:spPr>
          <a:xfrm>
            <a:off x="8641575" y="3185732"/>
            <a:ext cx="3431363" cy="2570210"/>
          </a:xfrm>
          <a:prstGeom prst="rect">
            <a:avLst/>
          </a:prstGeom>
        </p:spPr>
      </p:pic>
      <p:sp>
        <p:nvSpPr>
          <p:cNvPr id="14" name="TextBox 13">
            <a:extLst>
              <a:ext uri="{FF2B5EF4-FFF2-40B4-BE49-F238E27FC236}">
                <a16:creationId xmlns:a16="http://schemas.microsoft.com/office/drawing/2014/main" id="{017CF678-29A9-8740-9F52-F20459480FCF}"/>
              </a:ext>
            </a:extLst>
          </p:cNvPr>
          <p:cNvSpPr txBox="1"/>
          <p:nvPr/>
        </p:nvSpPr>
        <p:spPr>
          <a:xfrm>
            <a:off x="8834438" y="5971666"/>
            <a:ext cx="335756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Image from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5"/>
              </a:rPr>
              <a:t>here</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7" name="TextBox 16">
            <a:extLst>
              <a:ext uri="{FF2B5EF4-FFF2-40B4-BE49-F238E27FC236}">
                <a16:creationId xmlns:a16="http://schemas.microsoft.com/office/drawing/2014/main" id="{77359FBD-A422-9247-BDD9-364B24676EE0}"/>
              </a:ext>
            </a:extLst>
          </p:cNvPr>
          <p:cNvSpPr txBox="1"/>
          <p:nvPr/>
        </p:nvSpPr>
        <p:spPr>
          <a:xfrm>
            <a:off x="5965031" y="5451228"/>
            <a:ext cx="186451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FF0000"/>
                </a:solidFill>
                <a:effectLst/>
                <a:uLnTx/>
                <a:uFillTx/>
                <a:latin typeface="Arial"/>
                <a:cs typeface="Arial"/>
                <a:sym typeface="Arial"/>
              </a:rPr>
              <a:t>6400x</a:t>
            </a:r>
          </a:p>
        </p:txBody>
      </p:sp>
      <p:pic>
        <p:nvPicPr>
          <p:cNvPr id="10" name="Google Shape;266;p42">
            <a:extLst>
              <a:ext uri="{FF2B5EF4-FFF2-40B4-BE49-F238E27FC236}">
                <a16:creationId xmlns:a16="http://schemas.microsoft.com/office/drawing/2014/main" id="{2900B0F6-08BF-6A44-AC6F-BF20A34C13CC}"/>
              </a:ext>
            </a:extLst>
          </p:cNvPr>
          <p:cNvPicPr preferRelativeResize="0"/>
          <p:nvPr/>
        </p:nvPicPr>
        <p:blipFill rotWithShape="1">
          <a:blip r:embed="rId6">
            <a:alphaModFix/>
          </a:blip>
          <a:srcRect/>
          <a:stretch/>
        </p:blipFill>
        <p:spPr>
          <a:xfrm>
            <a:off x="10561320" y="146173"/>
            <a:ext cx="1589312" cy="838027"/>
          </a:xfrm>
          <a:prstGeom prst="rect">
            <a:avLst/>
          </a:prstGeom>
          <a:noFill/>
          <a:ln>
            <a:noFill/>
          </a:ln>
        </p:spPr>
      </p:pic>
      <p:pic>
        <p:nvPicPr>
          <p:cNvPr id="11" name="Picture 10">
            <a:extLst>
              <a:ext uri="{FF2B5EF4-FFF2-40B4-BE49-F238E27FC236}">
                <a16:creationId xmlns:a16="http://schemas.microsoft.com/office/drawing/2014/main" id="{766A895D-8E67-0F42-9E52-F3B2FA258DBA}"/>
              </a:ext>
            </a:extLst>
          </p:cNvPr>
          <p:cNvPicPr>
            <a:picLocks noChangeAspect="1"/>
          </p:cNvPicPr>
          <p:nvPr/>
        </p:nvPicPr>
        <p:blipFill rotWithShape="1">
          <a:blip r:embed="rId7">
            <a:extLst>
              <a:ext uri="{28A0092B-C50C-407E-A947-70E740481C1C}">
                <a14:useLocalDpi xmlns:a14="http://schemas.microsoft.com/office/drawing/2010/main" val="0"/>
              </a:ext>
            </a:extLst>
          </a:blip>
          <a:srcRect r="71623"/>
          <a:stretch/>
        </p:blipFill>
        <p:spPr>
          <a:xfrm>
            <a:off x="204081" y="151672"/>
            <a:ext cx="1018929" cy="794004"/>
          </a:xfrm>
          <a:prstGeom prst="rect">
            <a:avLst/>
          </a:prstGeom>
        </p:spPr>
      </p:pic>
    </p:spTree>
    <p:extLst>
      <p:ext uri="{BB962C8B-B14F-4D97-AF65-F5344CB8AC3E}">
        <p14:creationId xmlns:p14="http://schemas.microsoft.com/office/powerpoint/2010/main" val="2135566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25540-8EF5-194F-9F6C-1F3359C19B35}"/>
              </a:ext>
            </a:extLst>
          </p:cNvPr>
          <p:cNvSpPr>
            <a:spLocks noGrp="1"/>
          </p:cNvSpPr>
          <p:nvPr>
            <p:ph type="title"/>
          </p:nvPr>
        </p:nvSpPr>
        <p:spPr>
          <a:xfrm>
            <a:off x="1625600" y="99374"/>
            <a:ext cx="8460600" cy="785400"/>
          </a:xfrm>
        </p:spPr>
        <p:txBody>
          <a:bodyPr/>
          <a:lstStyle/>
          <a:p>
            <a:r>
              <a:rPr lang="en-US" dirty="0"/>
              <a:t>Why Quantization for NLP?</a:t>
            </a:r>
          </a:p>
        </p:txBody>
      </p:sp>
      <p:sp>
        <p:nvSpPr>
          <p:cNvPr id="14" name="TextBox 13">
            <a:extLst>
              <a:ext uri="{FF2B5EF4-FFF2-40B4-BE49-F238E27FC236}">
                <a16:creationId xmlns:a16="http://schemas.microsoft.com/office/drawing/2014/main" id="{017CF678-29A9-8740-9F52-F20459480FCF}"/>
              </a:ext>
            </a:extLst>
          </p:cNvPr>
          <p:cNvSpPr txBox="1"/>
          <p:nvPr/>
        </p:nvSpPr>
        <p:spPr>
          <a:xfrm>
            <a:off x="7288361" y="6079050"/>
            <a:ext cx="335756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Image from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here</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9" name="Google Shape;164;p26">
            <a:extLst>
              <a:ext uri="{FF2B5EF4-FFF2-40B4-BE49-F238E27FC236}">
                <a16:creationId xmlns:a16="http://schemas.microsoft.com/office/drawing/2014/main" id="{CC2E43A4-DB21-1D4A-A630-FB11A9166B5D}"/>
              </a:ext>
            </a:extLst>
          </p:cNvPr>
          <p:cNvPicPr preferRelativeResize="0"/>
          <p:nvPr/>
        </p:nvPicPr>
        <p:blipFill rotWithShape="1">
          <a:blip r:embed="rId4">
            <a:alphaModFix/>
          </a:blip>
          <a:srcRect l="32231" t="1244" r="32821"/>
          <a:stretch/>
        </p:blipFill>
        <p:spPr>
          <a:xfrm>
            <a:off x="792730" y="1673157"/>
            <a:ext cx="2825959" cy="4559782"/>
          </a:xfrm>
          <a:prstGeom prst="rect">
            <a:avLst/>
          </a:prstGeom>
          <a:noFill/>
          <a:ln>
            <a:noFill/>
          </a:ln>
        </p:spPr>
      </p:pic>
      <p:pic>
        <p:nvPicPr>
          <p:cNvPr id="20" name="Google Shape;166;p26">
            <a:extLst>
              <a:ext uri="{FF2B5EF4-FFF2-40B4-BE49-F238E27FC236}">
                <a16:creationId xmlns:a16="http://schemas.microsoft.com/office/drawing/2014/main" id="{E714F1B0-242B-EE40-8269-9BBE1EAD9CE7}"/>
              </a:ext>
            </a:extLst>
          </p:cNvPr>
          <p:cNvPicPr preferRelativeResize="0"/>
          <p:nvPr/>
        </p:nvPicPr>
        <p:blipFill>
          <a:blip r:embed="rId5">
            <a:alphaModFix/>
          </a:blip>
          <a:stretch>
            <a:fillRect/>
          </a:stretch>
        </p:blipFill>
        <p:spPr>
          <a:xfrm>
            <a:off x="4548062" y="2969457"/>
            <a:ext cx="6355261" cy="2991108"/>
          </a:xfrm>
          <a:prstGeom prst="rect">
            <a:avLst/>
          </a:prstGeom>
          <a:noFill/>
          <a:ln>
            <a:noFill/>
          </a:ln>
        </p:spPr>
      </p:pic>
      <p:sp>
        <p:nvSpPr>
          <p:cNvPr id="21" name="TextBox 20">
            <a:extLst>
              <a:ext uri="{FF2B5EF4-FFF2-40B4-BE49-F238E27FC236}">
                <a16:creationId xmlns:a16="http://schemas.microsoft.com/office/drawing/2014/main" id="{63501736-DADB-7D46-8E99-04DA78EF20B9}"/>
              </a:ext>
            </a:extLst>
          </p:cNvPr>
          <p:cNvSpPr txBox="1"/>
          <p:nvPr/>
        </p:nvSpPr>
        <p:spPr>
          <a:xfrm>
            <a:off x="4290662" y="1535605"/>
            <a:ext cx="7382529" cy="1200329"/>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1" i="0" u="none" strike="noStrike" kern="0" cap="none" spc="0" normalizeH="0" baseline="0" noProof="0" dirty="0">
                <a:ln>
                  <a:noFill/>
                </a:ln>
                <a:solidFill>
                  <a:srgbClr val="000000"/>
                </a:solidFill>
                <a:effectLst/>
                <a:uLnTx/>
                <a:uFillTx/>
                <a:latin typeface="Arial"/>
                <a:cs typeface="Arial"/>
                <a:sym typeface="Arial"/>
              </a:rPr>
              <a:t>On-device</a:t>
            </a:r>
            <a:r>
              <a:rPr kumimoji="0" lang="en-US" sz="2400" b="0" i="0" u="none" strike="noStrike" kern="0" cap="none" spc="0" normalizeH="0" baseline="0" noProof="0" dirty="0">
                <a:ln>
                  <a:noFill/>
                </a:ln>
                <a:solidFill>
                  <a:srgbClr val="000000"/>
                </a:solidFill>
                <a:effectLst/>
                <a:uLnTx/>
                <a:uFillTx/>
                <a:latin typeface="Arial"/>
                <a:cs typeface="Arial"/>
                <a:sym typeface="Arial"/>
              </a:rPr>
              <a:t> NLP systems are needed, which may only support low-bit precision.</a:t>
            </a:r>
            <a:endParaRPr kumimoji="0" lang="en-US" sz="2400" b="1"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i="0" u="none" strike="noStrike" kern="0" cap="none" spc="0" normalizeH="0" baseline="0" noProof="0" dirty="0">
                <a:ln>
                  <a:noFill/>
                </a:ln>
                <a:solidFill>
                  <a:srgbClr val="000000"/>
                </a:solidFill>
                <a:effectLst/>
                <a:uLnTx/>
                <a:uFillTx/>
                <a:latin typeface="Arial"/>
                <a:cs typeface="Arial"/>
                <a:sym typeface="Arial"/>
              </a:rPr>
              <a:t>Faster Inference at the edge is on demand.</a:t>
            </a:r>
          </a:p>
        </p:txBody>
      </p:sp>
      <p:pic>
        <p:nvPicPr>
          <p:cNvPr id="7" name="Google Shape;266;p42">
            <a:extLst>
              <a:ext uri="{FF2B5EF4-FFF2-40B4-BE49-F238E27FC236}">
                <a16:creationId xmlns:a16="http://schemas.microsoft.com/office/drawing/2014/main" id="{14D26408-3B1D-6F41-B791-706AC5741B7E}"/>
              </a:ext>
            </a:extLst>
          </p:cNvPr>
          <p:cNvPicPr preferRelativeResize="0"/>
          <p:nvPr/>
        </p:nvPicPr>
        <p:blipFill rotWithShape="1">
          <a:blip r:embed="rId6">
            <a:alphaModFix/>
          </a:blip>
          <a:srcRect/>
          <a:stretch/>
        </p:blipFill>
        <p:spPr>
          <a:xfrm>
            <a:off x="10561320" y="146173"/>
            <a:ext cx="1589312" cy="838027"/>
          </a:xfrm>
          <a:prstGeom prst="rect">
            <a:avLst/>
          </a:prstGeom>
          <a:noFill/>
          <a:ln>
            <a:noFill/>
          </a:ln>
        </p:spPr>
      </p:pic>
      <p:pic>
        <p:nvPicPr>
          <p:cNvPr id="8" name="Picture 7">
            <a:extLst>
              <a:ext uri="{FF2B5EF4-FFF2-40B4-BE49-F238E27FC236}">
                <a16:creationId xmlns:a16="http://schemas.microsoft.com/office/drawing/2014/main" id="{9D72E3B1-2FB4-9C4E-ABF6-98D642833481}"/>
              </a:ext>
            </a:extLst>
          </p:cNvPr>
          <p:cNvPicPr>
            <a:picLocks noChangeAspect="1"/>
          </p:cNvPicPr>
          <p:nvPr/>
        </p:nvPicPr>
        <p:blipFill rotWithShape="1">
          <a:blip r:embed="rId7">
            <a:extLst>
              <a:ext uri="{28A0092B-C50C-407E-A947-70E740481C1C}">
                <a14:useLocalDpi xmlns:a14="http://schemas.microsoft.com/office/drawing/2010/main" val="0"/>
              </a:ext>
            </a:extLst>
          </a:blip>
          <a:srcRect r="71623"/>
          <a:stretch/>
        </p:blipFill>
        <p:spPr>
          <a:xfrm>
            <a:off x="204081" y="151672"/>
            <a:ext cx="1018929" cy="794004"/>
          </a:xfrm>
          <a:prstGeom prst="rect">
            <a:avLst/>
          </a:prstGeom>
        </p:spPr>
      </p:pic>
    </p:spTree>
    <p:extLst>
      <p:ext uri="{BB962C8B-B14F-4D97-AF65-F5344CB8AC3E}">
        <p14:creationId xmlns:p14="http://schemas.microsoft.com/office/powerpoint/2010/main" val="1731740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7"/>
          <p:cNvSpPr txBox="1">
            <a:spLocks noGrp="1"/>
          </p:cNvSpPr>
          <p:nvPr>
            <p:ph type="title"/>
          </p:nvPr>
        </p:nvSpPr>
        <p:spPr>
          <a:xfrm>
            <a:off x="1625600" y="165878"/>
            <a:ext cx="8460600" cy="785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3200"/>
              <a:buNone/>
            </a:pPr>
            <a:r>
              <a:rPr lang="en-US" sz="3600" dirty="0">
                <a:solidFill>
                  <a:schemeClr val="lt1"/>
                </a:solidFill>
                <a:latin typeface="Calibri"/>
                <a:ea typeface="Calibri"/>
                <a:cs typeface="Calibri"/>
                <a:sym typeface="Calibri"/>
              </a:rPr>
              <a:t>Quantization Dark Art</a:t>
            </a:r>
            <a:endParaRPr sz="3600" dirty="0">
              <a:solidFill>
                <a:schemeClr val="lt1"/>
              </a:solidFill>
              <a:latin typeface="Calibri"/>
              <a:ea typeface="Calibri"/>
              <a:cs typeface="Calibri"/>
              <a:sym typeface="Calibri"/>
            </a:endParaRPr>
          </a:p>
        </p:txBody>
      </p:sp>
      <p:sp>
        <p:nvSpPr>
          <p:cNvPr id="2" name="TextBox 1">
            <a:extLst>
              <a:ext uri="{FF2B5EF4-FFF2-40B4-BE49-F238E27FC236}">
                <a16:creationId xmlns:a16="http://schemas.microsoft.com/office/drawing/2014/main" id="{40A9CECF-ED52-734D-89B2-486039A181E7}"/>
              </a:ext>
            </a:extLst>
          </p:cNvPr>
          <p:cNvSpPr txBox="1"/>
          <p:nvPr/>
        </p:nvSpPr>
        <p:spPr>
          <a:xfrm>
            <a:off x="485775" y="1657350"/>
            <a:ext cx="7315200" cy="3671005"/>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Quantization is a very promising approach but:</a:t>
            </a:r>
          </a:p>
          <a:p>
            <a:pPr marL="285750" marR="0" lvl="0" indent="-285750" algn="l" defTabSz="914400" rtl="0" eaLnBrk="1" fontAlgn="auto" latinLnBrk="0" hangingPunct="1">
              <a:lnSpc>
                <a:spcPct val="2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Very hard to get right for a new model/dataset</a:t>
            </a:r>
          </a:p>
          <a:p>
            <a:pPr marL="285750" marR="0" lvl="0" indent="-285750" algn="l" defTabSz="914400" rtl="0" eaLnBrk="1" fontAlgn="auto" latinLnBrk="0" hangingPunct="1">
              <a:lnSpc>
                <a:spcPct val="2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Lots of “tricks” and expensive hyper-parameter tuning</a:t>
            </a:r>
          </a:p>
          <a:p>
            <a:pPr marL="285750" marR="0" lvl="0" indent="-285750" algn="l" defTabSz="914400" rtl="0" eaLnBrk="1" fontAlgn="auto" latinLnBrk="0" hangingPunct="1">
              <a:lnSpc>
                <a:spcPct val="200000"/>
              </a:lnSpc>
              <a:spcBef>
                <a:spcPts val="0"/>
              </a:spcBef>
              <a:spcAft>
                <a:spcPts val="0"/>
              </a:spcAft>
              <a:buClr>
                <a:srgbClr val="000000"/>
              </a:buClr>
              <a:buSzTx/>
              <a:buFont typeface="Arial" panose="020B0604020202020204" pitchFamily="34" charset="0"/>
              <a:buChar char="•"/>
              <a:tabLst/>
              <a:defRPr/>
            </a:pPr>
            <a:r>
              <a:rPr kumimoji="0" lang="en-US" sz="2400" b="1" i="0" u="none" strike="noStrike" kern="0" cap="none" spc="0" normalizeH="0" baseline="0" noProof="0" dirty="0">
                <a:ln>
                  <a:noFill/>
                </a:ln>
                <a:solidFill>
                  <a:srgbClr val="000000"/>
                </a:solidFill>
                <a:effectLst/>
                <a:uLnTx/>
                <a:uFillTx/>
                <a:latin typeface="Arial"/>
                <a:cs typeface="Arial"/>
                <a:sym typeface="Arial"/>
              </a:rPr>
              <a:t>Ad-hoc rules that do not generalize</a:t>
            </a:r>
          </a:p>
        </p:txBody>
      </p:sp>
      <p:pic>
        <p:nvPicPr>
          <p:cNvPr id="3" name="Picture 2">
            <a:extLst>
              <a:ext uri="{FF2B5EF4-FFF2-40B4-BE49-F238E27FC236}">
                <a16:creationId xmlns:a16="http://schemas.microsoft.com/office/drawing/2014/main" id="{6B55B136-5ECE-F642-BCE9-920FB6C5BDFD}"/>
              </a:ext>
            </a:extLst>
          </p:cNvPr>
          <p:cNvPicPr>
            <a:picLocks noChangeAspect="1"/>
          </p:cNvPicPr>
          <p:nvPr/>
        </p:nvPicPr>
        <p:blipFill rotWithShape="1">
          <a:blip r:embed="rId3"/>
          <a:srcRect r="45390"/>
          <a:stretch/>
        </p:blipFill>
        <p:spPr>
          <a:xfrm>
            <a:off x="7629328" y="1871663"/>
            <a:ext cx="3953172" cy="4071937"/>
          </a:xfrm>
          <a:prstGeom prst="rect">
            <a:avLst/>
          </a:prstGeom>
        </p:spPr>
      </p:pic>
      <p:sp>
        <p:nvSpPr>
          <p:cNvPr id="12" name="TextBox 11">
            <a:extLst>
              <a:ext uri="{FF2B5EF4-FFF2-40B4-BE49-F238E27FC236}">
                <a16:creationId xmlns:a16="http://schemas.microsoft.com/office/drawing/2014/main" id="{5E0C0126-BA6F-5B46-AB86-F2723580B3B8}"/>
              </a:ext>
            </a:extLst>
          </p:cNvPr>
          <p:cNvSpPr txBox="1"/>
          <p:nvPr/>
        </p:nvSpPr>
        <p:spPr>
          <a:xfrm>
            <a:off x="7629328" y="6129338"/>
            <a:ext cx="335756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Image from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here</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6" name="Google Shape;266;p42">
            <a:extLst>
              <a:ext uri="{FF2B5EF4-FFF2-40B4-BE49-F238E27FC236}">
                <a16:creationId xmlns:a16="http://schemas.microsoft.com/office/drawing/2014/main" id="{AE8EF411-B230-EE44-9FAC-E77339AC4D58}"/>
              </a:ext>
            </a:extLst>
          </p:cNvPr>
          <p:cNvPicPr preferRelativeResize="0"/>
          <p:nvPr/>
        </p:nvPicPr>
        <p:blipFill rotWithShape="1">
          <a:blip r:embed="rId5">
            <a:alphaModFix/>
          </a:blip>
          <a:srcRect/>
          <a:stretch/>
        </p:blipFill>
        <p:spPr>
          <a:xfrm>
            <a:off x="10561320" y="146173"/>
            <a:ext cx="1589312" cy="838027"/>
          </a:xfrm>
          <a:prstGeom prst="rect">
            <a:avLst/>
          </a:prstGeom>
          <a:noFill/>
          <a:ln>
            <a:noFill/>
          </a:ln>
        </p:spPr>
      </p:pic>
      <p:pic>
        <p:nvPicPr>
          <p:cNvPr id="7" name="Picture 6">
            <a:extLst>
              <a:ext uri="{FF2B5EF4-FFF2-40B4-BE49-F238E27FC236}">
                <a16:creationId xmlns:a16="http://schemas.microsoft.com/office/drawing/2014/main" id="{2743F7FE-FDDD-6E4E-A5B8-6D7AE4CF0E45}"/>
              </a:ext>
            </a:extLst>
          </p:cNvPr>
          <p:cNvPicPr>
            <a:picLocks noChangeAspect="1"/>
          </p:cNvPicPr>
          <p:nvPr/>
        </p:nvPicPr>
        <p:blipFill rotWithShape="1">
          <a:blip r:embed="rId6">
            <a:extLst>
              <a:ext uri="{28A0092B-C50C-407E-A947-70E740481C1C}">
                <a14:useLocalDpi xmlns:a14="http://schemas.microsoft.com/office/drawing/2010/main" val="0"/>
              </a:ext>
            </a:extLst>
          </a:blip>
          <a:srcRect r="71623"/>
          <a:stretch/>
        </p:blipFill>
        <p:spPr>
          <a:xfrm>
            <a:off x="204081" y="151672"/>
            <a:ext cx="1018929" cy="794004"/>
          </a:xfrm>
          <a:prstGeom prst="rect">
            <a:avLst/>
          </a:prstGeom>
        </p:spPr>
      </p:pic>
    </p:spTree>
    <p:extLst>
      <p:ext uri="{BB962C8B-B14F-4D97-AF65-F5344CB8AC3E}">
        <p14:creationId xmlns:p14="http://schemas.microsoft.com/office/powerpoint/2010/main" val="378124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0" name="Rectangle 19"/>
          <p:cNvSpPr/>
          <p:nvPr/>
        </p:nvSpPr>
        <p:spPr>
          <a:xfrm>
            <a:off x="0" y="0"/>
            <a:ext cx="12192000" cy="107442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sym typeface="Arial"/>
            </a:endParaRPr>
          </a:p>
        </p:txBody>
      </p:sp>
      <p:pic>
        <p:nvPicPr>
          <p:cNvPr id="266" name="Google Shape;266;p42"/>
          <p:cNvPicPr preferRelativeResize="0"/>
          <p:nvPr/>
        </p:nvPicPr>
        <p:blipFill rotWithShape="1">
          <a:blip r:embed="rId3">
            <a:alphaModFix/>
          </a:blip>
          <a:srcRect/>
          <a:stretch/>
        </p:blipFill>
        <p:spPr>
          <a:xfrm>
            <a:off x="10561320" y="146173"/>
            <a:ext cx="1589312" cy="838027"/>
          </a:xfrm>
          <a:prstGeom prst="rect">
            <a:avLst/>
          </a:prstGeom>
          <a:noFill/>
          <a:ln>
            <a:noFill/>
          </a:ln>
        </p:spPr>
      </p:pic>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r="71623"/>
          <a:stretch/>
        </p:blipFill>
        <p:spPr>
          <a:xfrm>
            <a:off x="204081" y="151672"/>
            <a:ext cx="1018929" cy="794004"/>
          </a:xfrm>
          <a:prstGeom prst="rect">
            <a:avLst/>
          </a:prstGeom>
        </p:spPr>
      </p:pic>
      <p:sp>
        <p:nvSpPr>
          <p:cNvPr id="37" name="Google Shape;298;p45"/>
          <p:cNvSpPr txBox="1">
            <a:spLocks/>
          </p:cNvSpPr>
          <p:nvPr/>
        </p:nvSpPr>
        <p:spPr>
          <a:xfrm>
            <a:off x="1210988" y="140145"/>
            <a:ext cx="9363212" cy="785400"/>
          </a:xfrm>
          <a:prstGeom prst="rect">
            <a:avLst/>
          </a:prstGeom>
          <a:noFill/>
          <a:ln>
            <a:noFill/>
          </a:ln>
        </p:spPr>
        <p:txBody>
          <a:bodyPr spcFirstLastPara="1" vert="horz" wrap="square" lIns="91425" tIns="45700" rIns="91425" bIns="457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nSpc>
                <a:spcPct val="100000"/>
              </a:lnSpc>
              <a:spcBef>
                <a:spcPts val="0"/>
              </a:spcBef>
              <a:buClrTx/>
              <a:buSzPts val="3200"/>
            </a:pPr>
            <a:r>
              <a:rPr lang="en-US" sz="3200" dirty="0">
                <a:solidFill>
                  <a:prstClr val="white"/>
                </a:solidFill>
                <a:latin typeface="Calibri"/>
                <a:ea typeface="Calibri"/>
                <a:cs typeface="Calibri"/>
                <a:sym typeface="Calibri"/>
              </a:rPr>
              <a:t>Mixed-Precision: Exponential Search Space</a:t>
            </a:r>
            <a:endParaRPr kumimoji="0" lang="en-US" sz="3200" b="0" i="0" u="none" strike="noStrike" kern="1200" cap="none" spc="0" normalizeH="0" baseline="0" noProof="0" dirty="0">
              <a:ln>
                <a:noFill/>
              </a:ln>
              <a:solidFill>
                <a:prstClr val="white"/>
              </a:solidFill>
              <a:effectLst/>
              <a:uLnTx/>
              <a:uFillTx/>
              <a:latin typeface="Calibri"/>
              <a:ea typeface="Calibri"/>
              <a:cs typeface="Calibri"/>
              <a:sym typeface="Calibri"/>
            </a:endParaRPr>
          </a:p>
        </p:txBody>
      </p:sp>
      <p:pic>
        <p:nvPicPr>
          <p:cNvPr id="15" name="Google Shape;386;p54"/>
          <p:cNvPicPr preferRelativeResize="0"/>
          <p:nvPr/>
        </p:nvPicPr>
        <p:blipFill rotWithShape="1">
          <a:blip r:embed="rId5">
            <a:alphaModFix/>
          </a:blip>
          <a:srcRect r="27478"/>
          <a:stretch/>
        </p:blipFill>
        <p:spPr>
          <a:xfrm>
            <a:off x="1210988" y="1301257"/>
            <a:ext cx="9752971" cy="2553147"/>
          </a:xfrm>
          <a:prstGeom prst="rect">
            <a:avLst/>
          </a:prstGeom>
          <a:noFill/>
          <a:ln>
            <a:noFill/>
          </a:ln>
        </p:spPr>
      </p:pic>
      <p:sp>
        <p:nvSpPr>
          <p:cNvPr id="17" name="Google Shape;385;p54"/>
          <p:cNvSpPr txBox="1"/>
          <p:nvPr/>
        </p:nvSpPr>
        <p:spPr>
          <a:xfrm>
            <a:off x="3403991" y="5363649"/>
            <a:ext cx="6626274" cy="50960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000000"/>
                </a:solidFill>
                <a:latin typeface="Arial"/>
                <a:ea typeface="Arial"/>
                <a:cs typeface="Arial"/>
                <a:sym typeface="Arial"/>
              </a:rPr>
              <a:t>Which </a:t>
            </a:r>
            <a:r>
              <a:rPr lang="en-US" sz="2400" dirty="0"/>
              <a:t>mixed-precision setting</a:t>
            </a:r>
            <a:r>
              <a:rPr lang="en-US" sz="2400" b="0" i="0" u="none" strike="noStrike" cap="none" dirty="0">
                <a:solidFill>
                  <a:srgbClr val="000000"/>
                </a:solidFill>
                <a:latin typeface="Arial"/>
                <a:ea typeface="Arial"/>
                <a:cs typeface="Arial"/>
                <a:sym typeface="Arial"/>
              </a:rPr>
              <a:t> works better?</a:t>
            </a:r>
            <a:endParaRPr sz="2400" b="0" i="0" u="none" strike="noStrike" cap="none" dirty="0">
              <a:solidFill>
                <a:srgbClr val="000000"/>
              </a:solidFill>
              <a:latin typeface="Arial"/>
              <a:ea typeface="Arial"/>
              <a:cs typeface="Arial"/>
              <a:sym typeface="Arial"/>
            </a:endParaRPr>
          </a:p>
        </p:txBody>
      </p:sp>
      <p:sp>
        <p:nvSpPr>
          <p:cNvPr id="19" name="Google Shape;890;p82"/>
          <p:cNvSpPr/>
          <p:nvPr/>
        </p:nvSpPr>
        <p:spPr>
          <a:xfrm>
            <a:off x="9357743" y="3858645"/>
            <a:ext cx="685800" cy="434340"/>
          </a:xfrm>
          <a:custGeom>
            <a:avLst/>
            <a:gdLst/>
            <a:ahLst/>
            <a:cxnLst/>
            <a:rect l="l" t="t" r="r" b="b"/>
            <a:pathLst>
              <a:path w="1524000" h="1524000" extrusionOk="0">
                <a:moveTo>
                  <a:pt x="1358054" y="1381155"/>
                </a:moveTo>
                <a:cubicBezTo>
                  <a:pt x="1124634" y="1571702"/>
                  <a:pt x="395793" y="1571702"/>
                  <a:pt x="167136" y="1381155"/>
                </a:cubicBezTo>
                <a:cubicBezTo>
                  <a:pt x="-66283" y="1190608"/>
                  <a:pt x="-42466" y="376022"/>
                  <a:pt x="167136" y="161657"/>
                </a:cubicBezTo>
                <a:cubicBezTo>
                  <a:pt x="376738" y="-52708"/>
                  <a:pt x="1148452" y="-52708"/>
                  <a:pt x="1358054" y="161657"/>
                </a:cubicBezTo>
                <a:cubicBezTo>
                  <a:pt x="1567656" y="376022"/>
                  <a:pt x="1591474" y="1190612"/>
                  <a:pt x="1358054" y="1381155"/>
                </a:cubicBezTo>
                <a:close/>
              </a:path>
            </a:pathLst>
          </a:custGeom>
          <a:solidFill>
            <a:srgbClr val="5CA4D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a:solidFill>
                  <a:schemeClr val="dk1"/>
                </a:solidFill>
              </a:rPr>
              <a:t>2-bit</a:t>
            </a:r>
            <a:endParaRPr sz="1800" b="0" i="0" u="none" strike="noStrike" cap="none">
              <a:solidFill>
                <a:schemeClr val="dk1"/>
              </a:solidFill>
              <a:latin typeface="Arial"/>
              <a:ea typeface="Arial"/>
              <a:cs typeface="Arial"/>
              <a:sym typeface="Arial"/>
            </a:endParaRPr>
          </a:p>
        </p:txBody>
      </p:sp>
      <p:sp>
        <p:nvSpPr>
          <p:cNvPr id="21" name="Google Shape;891;p82"/>
          <p:cNvSpPr/>
          <p:nvPr/>
        </p:nvSpPr>
        <p:spPr>
          <a:xfrm>
            <a:off x="2226157" y="3858645"/>
            <a:ext cx="685800" cy="434340"/>
          </a:xfrm>
          <a:custGeom>
            <a:avLst/>
            <a:gdLst/>
            <a:ahLst/>
            <a:cxnLst/>
            <a:rect l="l" t="t" r="r" b="b"/>
            <a:pathLst>
              <a:path w="1524000" h="1524000" extrusionOk="0">
                <a:moveTo>
                  <a:pt x="1358054" y="1381155"/>
                </a:moveTo>
                <a:cubicBezTo>
                  <a:pt x="1124634" y="1571702"/>
                  <a:pt x="395793" y="1571702"/>
                  <a:pt x="167136" y="1381155"/>
                </a:cubicBezTo>
                <a:cubicBezTo>
                  <a:pt x="-66283" y="1190608"/>
                  <a:pt x="-42466" y="376022"/>
                  <a:pt x="167136" y="161657"/>
                </a:cubicBezTo>
                <a:cubicBezTo>
                  <a:pt x="376738" y="-52708"/>
                  <a:pt x="1148452" y="-52708"/>
                  <a:pt x="1358054" y="161657"/>
                </a:cubicBezTo>
                <a:cubicBezTo>
                  <a:pt x="1567656" y="376022"/>
                  <a:pt x="1591474" y="1190612"/>
                  <a:pt x="1358054" y="1381155"/>
                </a:cubicBezTo>
                <a:close/>
              </a:path>
            </a:pathLst>
          </a:custGeom>
          <a:solidFill>
            <a:srgbClr val="5CA4D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a:solidFill>
                  <a:schemeClr val="dk1"/>
                </a:solidFill>
              </a:rPr>
              <a:t>8-bit</a:t>
            </a:r>
            <a:endParaRPr sz="1800" b="0" i="0" u="none" strike="noStrike" cap="none">
              <a:solidFill>
                <a:schemeClr val="dk1"/>
              </a:solidFill>
              <a:latin typeface="Arial"/>
              <a:ea typeface="Arial"/>
              <a:cs typeface="Arial"/>
              <a:sym typeface="Arial"/>
            </a:endParaRPr>
          </a:p>
        </p:txBody>
      </p:sp>
      <p:sp>
        <p:nvSpPr>
          <p:cNvPr id="22" name="Google Shape;892;p82"/>
          <p:cNvSpPr/>
          <p:nvPr/>
        </p:nvSpPr>
        <p:spPr>
          <a:xfrm>
            <a:off x="7556373" y="3878523"/>
            <a:ext cx="685800" cy="434340"/>
          </a:xfrm>
          <a:custGeom>
            <a:avLst/>
            <a:gdLst/>
            <a:ahLst/>
            <a:cxnLst/>
            <a:rect l="l" t="t" r="r" b="b"/>
            <a:pathLst>
              <a:path w="1524000" h="1524000" extrusionOk="0">
                <a:moveTo>
                  <a:pt x="1358054" y="1381155"/>
                </a:moveTo>
                <a:cubicBezTo>
                  <a:pt x="1124634" y="1571702"/>
                  <a:pt x="395793" y="1571702"/>
                  <a:pt x="167136" y="1381155"/>
                </a:cubicBezTo>
                <a:cubicBezTo>
                  <a:pt x="-66283" y="1190608"/>
                  <a:pt x="-42466" y="376022"/>
                  <a:pt x="167136" y="161657"/>
                </a:cubicBezTo>
                <a:cubicBezTo>
                  <a:pt x="376738" y="-52708"/>
                  <a:pt x="1148452" y="-52708"/>
                  <a:pt x="1358054" y="161657"/>
                </a:cubicBezTo>
                <a:cubicBezTo>
                  <a:pt x="1567656" y="376022"/>
                  <a:pt x="1591474" y="1190612"/>
                  <a:pt x="1358054" y="1381155"/>
                </a:cubicBezTo>
                <a:close/>
              </a:path>
            </a:pathLst>
          </a:custGeom>
          <a:solidFill>
            <a:srgbClr val="5CA4D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a:solidFill>
                  <a:schemeClr val="dk1"/>
                </a:solidFill>
              </a:rPr>
              <a:t>2-bit</a:t>
            </a:r>
            <a:endParaRPr sz="1800" b="0" i="0" u="none" strike="noStrike" cap="none">
              <a:solidFill>
                <a:schemeClr val="dk1"/>
              </a:solidFill>
              <a:latin typeface="Arial"/>
              <a:ea typeface="Arial"/>
              <a:cs typeface="Arial"/>
              <a:sym typeface="Arial"/>
            </a:endParaRPr>
          </a:p>
        </p:txBody>
      </p:sp>
      <p:sp>
        <p:nvSpPr>
          <p:cNvPr id="23" name="Google Shape;893;p82"/>
          <p:cNvSpPr/>
          <p:nvPr/>
        </p:nvSpPr>
        <p:spPr>
          <a:xfrm>
            <a:off x="5763249" y="3888462"/>
            <a:ext cx="685800" cy="434340"/>
          </a:xfrm>
          <a:custGeom>
            <a:avLst/>
            <a:gdLst/>
            <a:ahLst/>
            <a:cxnLst/>
            <a:rect l="l" t="t" r="r" b="b"/>
            <a:pathLst>
              <a:path w="1524000" h="1524000" extrusionOk="0">
                <a:moveTo>
                  <a:pt x="1358054" y="1381155"/>
                </a:moveTo>
                <a:cubicBezTo>
                  <a:pt x="1124634" y="1571702"/>
                  <a:pt x="395793" y="1571702"/>
                  <a:pt x="167136" y="1381155"/>
                </a:cubicBezTo>
                <a:cubicBezTo>
                  <a:pt x="-66283" y="1190608"/>
                  <a:pt x="-42466" y="376022"/>
                  <a:pt x="167136" y="161657"/>
                </a:cubicBezTo>
                <a:cubicBezTo>
                  <a:pt x="376738" y="-52708"/>
                  <a:pt x="1148452" y="-52708"/>
                  <a:pt x="1358054" y="161657"/>
                </a:cubicBezTo>
                <a:cubicBezTo>
                  <a:pt x="1567656" y="376022"/>
                  <a:pt x="1591474" y="1190612"/>
                  <a:pt x="1358054" y="1381155"/>
                </a:cubicBezTo>
                <a:close/>
              </a:path>
            </a:pathLst>
          </a:custGeom>
          <a:solidFill>
            <a:srgbClr val="5CA4D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a:solidFill>
                  <a:schemeClr val="dk1"/>
                </a:solidFill>
              </a:rPr>
              <a:t>4-bit</a:t>
            </a:r>
            <a:endParaRPr sz="1800" b="0" i="0" u="none" strike="noStrike" cap="none">
              <a:solidFill>
                <a:schemeClr val="dk1"/>
              </a:solidFill>
              <a:latin typeface="Arial"/>
              <a:ea typeface="Arial"/>
              <a:cs typeface="Arial"/>
              <a:sym typeface="Arial"/>
            </a:endParaRPr>
          </a:p>
        </p:txBody>
      </p:sp>
      <p:sp>
        <p:nvSpPr>
          <p:cNvPr id="24" name="Google Shape;894;p82"/>
          <p:cNvSpPr/>
          <p:nvPr/>
        </p:nvSpPr>
        <p:spPr>
          <a:xfrm>
            <a:off x="3956598" y="3888462"/>
            <a:ext cx="685800" cy="434340"/>
          </a:xfrm>
          <a:custGeom>
            <a:avLst/>
            <a:gdLst/>
            <a:ahLst/>
            <a:cxnLst/>
            <a:rect l="l" t="t" r="r" b="b"/>
            <a:pathLst>
              <a:path w="1524000" h="1524000" extrusionOk="0">
                <a:moveTo>
                  <a:pt x="1358054" y="1381155"/>
                </a:moveTo>
                <a:cubicBezTo>
                  <a:pt x="1124634" y="1571702"/>
                  <a:pt x="395793" y="1571702"/>
                  <a:pt x="167136" y="1381155"/>
                </a:cubicBezTo>
                <a:cubicBezTo>
                  <a:pt x="-66283" y="1190608"/>
                  <a:pt x="-42466" y="376022"/>
                  <a:pt x="167136" y="161657"/>
                </a:cubicBezTo>
                <a:cubicBezTo>
                  <a:pt x="376738" y="-52708"/>
                  <a:pt x="1148452" y="-52708"/>
                  <a:pt x="1358054" y="161657"/>
                </a:cubicBezTo>
                <a:cubicBezTo>
                  <a:pt x="1567656" y="376022"/>
                  <a:pt x="1591474" y="1190612"/>
                  <a:pt x="1358054" y="1381155"/>
                </a:cubicBezTo>
                <a:close/>
              </a:path>
            </a:pathLst>
          </a:custGeom>
          <a:solidFill>
            <a:srgbClr val="5CA4D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a:solidFill>
                  <a:schemeClr val="dk1"/>
                </a:solidFill>
              </a:rPr>
              <a:t>4-bit</a:t>
            </a:r>
            <a:endParaRPr sz="1800" b="0" i="0" u="none" strike="noStrike" cap="none">
              <a:solidFill>
                <a:schemeClr val="dk1"/>
              </a:solidFill>
              <a:latin typeface="Arial"/>
              <a:ea typeface="Arial"/>
              <a:cs typeface="Arial"/>
              <a:sym typeface="Arial"/>
            </a:endParaRPr>
          </a:p>
        </p:txBody>
      </p:sp>
      <p:sp>
        <p:nvSpPr>
          <p:cNvPr id="25" name="Google Shape;895;p82"/>
          <p:cNvSpPr/>
          <p:nvPr/>
        </p:nvSpPr>
        <p:spPr>
          <a:xfrm>
            <a:off x="9357743" y="4468245"/>
            <a:ext cx="685800" cy="434340"/>
          </a:xfrm>
          <a:custGeom>
            <a:avLst/>
            <a:gdLst/>
            <a:ahLst/>
            <a:cxnLst/>
            <a:rect l="l" t="t" r="r" b="b"/>
            <a:pathLst>
              <a:path w="1524000" h="1524000" extrusionOk="0">
                <a:moveTo>
                  <a:pt x="1358054" y="1381155"/>
                </a:moveTo>
                <a:cubicBezTo>
                  <a:pt x="1124634" y="1571702"/>
                  <a:pt x="395793" y="1571702"/>
                  <a:pt x="167136" y="1381155"/>
                </a:cubicBezTo>
                <a:cubicBezTo>
                  <a:pt x="-66283" y="1190608"/>
                  <a:pt x="-42466" y="376022"/>
                  <a:pt x="167136" y="161657"/>
                </a:cubicBezTo>
                <a:cubicBezTo>
                  <a:pt x="376738" y="-52708"/>
                  <a:pt x="1148452" y="-52708"/>
                  <a:pt x="1358054" y="161657"/>
                </a:cubicBezTo>
                <a:cubicBezTo>
                  <a:pt x="1567656" y="376022"/>
                  <a:pt x="1591474" y="1190612"/>
                  <a:pt x="1358054" y="1381155"/>
                </a:cubicBezTo>
                <a:close/>
              </a:path>
            </a:pathLst>
          </a:custGeom>
          <a:solidFill>
            <a:srgbClr val="5CA4D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a:solidFill>
                  <a:schemeClr val="dk1"/>
                </a:solidFill>
              </a:rPr>
              <a:t>4-bit</a:t>
            </a:r>
            <a:endParaRPr sz="1800" b="0" i="0" u="none" strike="noStrike" cap="none">
              <a:solidFill>
                <a:schemeClr val="dk1"/>
              </a:solidFill>
              <a:latin typeface="Arial"/>
              <a:ea typeface="Arial"/>
              <a:cs typeface="Arial"/>
              <a:sym typeface="Arial"/>
            </a:endParaRPr>
          </a:p>
        </p:txBody>
      </p:sp>
      <p:sp>
        <p:nvSpPr>
          <p:cNvPr id="26" name="Google Shape;896;p82"/>
          <p:cNvSpPr/>
          <p:nvPr/>
        </p:nvSpPr>
        <p:spPr>
          <a:xfrm>
            <a:off x="2226157" y="4468245"/>
            <a:ext cx="685800" cy="434340"/>
          </a:xfrm>
          <a:custGeom>
            <a:avLst/>
            <a:gdLst/>
            <a:ahLst/>
            <a:cxnLst/>
            <a:rect l="l" t="t" r="r" b="b"/>
            <a:pathLst>
              <a:path w="1524000" h="1524000" extrusionOk="0">
                <a:moveTo>
                  <a:pt x="1358054" y="1381155"/>
                </a:moveTo>
                <a:cubicBezTo>
                  <a:pt x="1124634" y="1571702"/>
                  <a:pt x="395793" y="1571702"/>
                  <a:pt x="167136" y="1381155"/>
                </a:cubicBezTo>
                <a:cubicBezTo>
                  <a:pt x="-66283" y="1190608"/>
                  <a:pt x="-42466" y="376022"/>
                  <a:pt x="167136" y="161657"/>
                </a:cubicBezTo>
                <a:cubicBezTo>
                  <a:pt x="376738" y="-52708"/>
                  <a:pt x="1148452" y="-52708"/>
                  <a:pt x="1358054" y="161657"/>
                </a:cubicBezTo>
                <a:cubicBezTo>
                  <a:pt x="1567656" y="376022"/>
                  <a:pt x="1591474" y="1190612"/>
                  <a:pt x="1358054" y="1381155"/>
                </a:cubicBezTo>
                <a:close/>
              </a:path>
            </a:pathLst>
          </a:custGeom>
          <a:solidFill>
            <a:srgbClr val="5CA4D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dirty="0">
                <a:solidFill>
                  <a:schemeClr val="dk1"/>
                </a:solidFill>
              </a:rPr>
              <a:t>4-bit</a:t>
            </a:r>
            <a:endParaRPr sz="1800" b="0" i="0" u="none" strike="noStrike" cap="none" dirty="0">
              <a:solidFill>
                <a:schemeClr val="dk1"/>
              </a:solidFill>
              <a:latin typeface="Arial"/>
              <a:ea typeface="Arial"/>
              <a:cs typeface="Arial"/>
              <a:sym typeface="Arial"/>
            </a:endParaRPr>
          </a:p>
        </p:txBody>
      </p:sp>
      <p:sp>
        <p:nvSpPr>
          <p:cNvPr id="28" name="Google Shape;897;p82"/>
          <p:cNvSpPr/>
          <p:nvPr/>
        </p:nvSpPr>
        <p:spPr>
          <a:xfrm>
            <a:off x="7556373" y="4488123"/>
            <a:ext cx="685800" cy="434340"/>
          </a:xfrm>
          <a:custGeom>
            <a:avLst/>
            <a:gdLst/>
            <a:ahLst/>
            <a:cxnLst/>
            <a:rect l="l" t="t" r="r" b="b"/>
            <a:pathLst>
              <a:path w="1524000" h="1524000" extrusionOk="0">
                <a:moveTo>
                  <a:pt x="1358054" y="1381155"/>
                </a:moveTo>
                <a:cubicBezTo>
                  <a:pt x="1124634" y="1571702"/>
                  <a:pt x="395793" y="1571702"/>
                  <a:pt x="167136" y="1381155"/>
                </a:cubicBezTo>
                <a:cubicBezTo>
                  <a:pt x="-66283" y="1190608"/>
                  <a:pt x="-42466" y="376022"/>
                  <a:pt x="167136" y="161657"/>
                </a:cubicBezTo>
                <a:cubicBezTo>
                  <a:pt x="376738" y="-52708"/>
                  <a:pt x="1148452" y="-52708"/>
                  <a:pt x="1358054" y="161657"/>
                </a:cubicBezTo>
                <a:cubicBezTo>
                  <a:pt x="1567656" y="376022"/>
                  <a:pt x="1591474" y="1190612"/>
                  <a:pt x="1358054" y="1381155"/>
                </a:cubicBezTo>
                <a:close/>
              </a:path>
            </a:pathLst>
          </a:custGeom>
          <a:solidFill>
            <a:srgbClr val="5CA4D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a:solidFill>
                  <a:schemeClr val="dk1"/>
                </a:solidFill>
              </a:rPr>
              <a:t>2-bit</a:t>
            </a:r>
            <a:endParaRPr sz="1800" b="0" i="0" u="none" strike="noStrike" cap="none">
              <a:solidFill>
                <a:schemeClr val="dk1"/>
              </a:solidFill>
              <a:latin typeface="Arial"/>
              <a:ea typeface="Arial"/>
              <a:cs typeface="Arial"/>
              <a:sym typeface="Arial"/>
            </a:endParaRPr>
          </a:p>
        </p:txBody>
      </p:sp>
      <p:sp>
        <p:nvSpPr>
          <p:cNvPr id="29" name="Google Shape;898;p82"/>
          <p:cNvSpPr/>
          <p:nvPr/>
        </p:nvSpPr>
        <p:spPr>
          <a:xfrm>
            <a:off x="5763249" y="4498062"/>
            <a:ext cx="685800" cy="434340"/>
          </a:xfrm>
          <a:custGeom>
            <a:avLst/>
            <a:gdLst/>
            <a:ahLst/>
            <a:cxnLst/>
            <a:rect l="l" t="t" r="r" b="b"/>
            <a:pathLst>
              <a:path w="1524000" h="1524000" extrusionOk="0">
                <a:moveTo>
                  <a:pt x="1358054" y="1381155"/>
                </a:moveTo>
                <a:cubicBezTo>
                  <a:pt x="1124634" y="1571702"/>
                  <a:pt x="395793" y="1571702"/>
                  <a:pt x="167136" y="1381155"/>
                </a:cubicBezTo>
                <a:cubicBezTo>
                  <a:pt x="-66283" y="1190608"/>
                  <a:pt x="-42466" y="376022"/>
                  <a:pt x="167136" y="161657"/>
                </a:cubicBezTo>
                <a:cubicBezTo>
                  <a:pt x="376738" y="-52708"/>
                  <a:pt x="1148452" y="-52708"/>
                  <a:pt x="1358054" y="161657"/>
                </a:cubicBezTo>
                <a:cubicBezTo>
                  <a:pt x="1567656" y="376022"/>
                  <a:pt x="1591474" y="1190612"/>
                  <a:pt x="1358054" y="1381155"/>
                </a:cubicBezTo>
                <a:close/>
              </a:path>
            </a:pathLst>
          </a:custGeom>
          <a:solidFill>
            <a:srgbClr val="5CA4D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a:solidFill>
                  <a:schemeClr val="dk1"/>
                </a:solidFill>
              </a:rPr>
              <a:t>2-bit</a:t>
            </a:r>
            <a:endParaRPr sz="1800" b="0" i="0" u="none" strike="noStrike" cap="none">
              <a:solidFill>
                <a:schemeClr val="dk1"/>
              </a:solidFill>
              <a:latin typeface="Arial"/>
              <a:ea typeface="Arial"/>
              <a:cs typeface="Arial"/>
              <a:sym typeface="Arial"/>
            </a:endParaRPr>
          </a:p>
        </p:txBody>
      </p:sp>
      <p:sp>
        <p:nvSpPr>
          <p:cNvPr id="30" name="Google Shape;899;p82"/>
          <p:cNvSpPr/>
          <p:nvPr/>
        </p:nvSpPr>
        <p:spPr>
          <a:xfrm>
            <a:off x="3956598" y="4498062"/>
            <a:ext cx="685800" cy="434340"/>
          </a:xfrm>
          <a:custGeom>
            <a:avLst/>
            <a:gdLst/>
            <a:ahLst/>
            <a:cxnLst/>
            <a:rect l="l" t="t" r="r" b="b"/>
            <a:pathLst>
              <a:path w="1524000" h="1524000" extrusionOk="0">
                <a:moveTo>
                  <a:pt x="1358054" y="1381155"/>
                </a:moveTo>
                <a:cubicBezTo>
                  <a:pt x="1124634" y="1571702"/>
                  <a:pt x="395793" y="1571702"/>
                  <a:pt x="167136" y="1381155"/>
                </a:cubicBezTo>
                <a:cubicBezTo>
                  <a:pt x="-66283" y="1190608"/>
                  <a:pt x="-42466" y="376022"/>
                  <a:pt x="167136" y="161657"/>
                </a:cubicBezTo>
                <a:cubicBezTo>
                  <a:pt x="376738" y="-52708"/>
                  <a:pt x="1148452" y="-52708"/>
                  <a:pt x="1358054" y="161657"/>
                </a:cubicBezTo>
                <a:cubicBezTo>
                  <a:pt x="1567656" y="376022"/>
                  <a:pt x="1591474" y="1190612"/>
                  <a:pt x="1358054" y="1381155"/>
                </a:cubicBezTo>
                <a:close/>
              </a:path>
            </a:pathLst>
          </a:custGeom>
          <a:solidFill>
            <a:srgbClr val="5CA4D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a:solidFill>
                  <a:schemeClr val="dk1"/>
                </a:solidFill>
              </a:rPr>
              <a:t>8-bit</a:t>
            </a:r>
            <a:endParaRPr sz="18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24085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0" name="Rectangle 19"/>
          <p:cNvSpPr/>
          <p:nvPr/>
        </p:nvSpPr>
        <p:spPr>
          <a:xfrm>
            <a:off x="0" y="0"/>
            <a:ext cx="12192000" cy="107442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sym typeface="Arial"/>
            </a:endParaRPr>
          </a:p>
        </p:txBody>
      </p:sp>
      <p:pic>
        <p:nvPicPr>
          <p:cNvPr id="266" name="Google Shape;266;p42"/>
          <p:cNvPicPr preferRelativeResize="0"/>
          <p:nvPr/>
        </p:nvPicPr>
        <p:blipFill rotWithShape="1">
          <a:blip r:embed="rId3">
            <a:alphaModFix/>
          </a:blip>
          <a:srcRect/>
          <a:stretch/>
        </p:blipFill>
        <p:spPr>
          <a:xfrm>
            <a:off x="10561320" y="146173"/>
            <a:ext cx="1589312" cy="838027"/>
          </a:xfrm>
          <a:prstGeom prst="rect">
            <a:avLst/>
          </a:prstGeom>
          <a:noFill/>
          <a:ln>
            <a:noFill/>
          </a:ln>
        </p:spPr>
      </p:pic>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r="71623"/>
          <a:stretch/>
        </p:blipFill>
        <p:spPr>
          <a:xfrm>
            <a:off x="204081" y="151672"/>
            <a:ext cx="1018929" cy="794004"/>
          </a:xfrm>
          <a:prstGeom prst="rect">
            <a:avLst/>
          </a:prstGeom>
        </p:spPr>
      </p:pic>
      <p:sp>
        <p:nvSpPr>
          <p:cNvPr id="37" name="Google Shape;298;p45"/>
          <p:cNvSpPr txBox="1">
            <a:spLocks/>
          </p:cNvSpPr>
          <p:nvPr/>
        </p:nvSpPr>
        <p:spPr>
          <a:xfrm>
            <a:off x="1210988" y="140145"/>
            <a:ext cx="9363212" cy="785400"/>
          </a:xfrm>
          <a:prstGeom prst="rect">
            <a:avLst/>
          </a:prstGeom>
          <a:noFill/>
          <a:ln>
            <a:noFill/>
          </a:ln>
        </p:spPr>
        <p:txBody>
          <a:bodyPr spcFirstLastPara="1" vert="horz" wrap="square" lIns="91425" tIns="45700" rIns="91425" bIns="457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nSpc>
                <a:spcPct val="100000"/>
              </a:lnSpc>
              <a:spcBef>
                <a:spcPts val="0"/>
              </a:spcBef>
              <a:buClrTx/>
              <a:buSzPts val="3200"/>
            </a:pPr>
            <a:r>
              <a:rPr lang="en-US" sz="3200" dirty="0">
                <a:solidFill>
                  <a:prstClr val="white"/>
                </a:solidFill>
                <a:latin typeface="Calibri"/>
                <a:ea typeface="Calibri"/>
                <a:cs typeface="Calibri"/>
                <a:sym typeface="Calibri"/>
              </a:rPr>
              <a:t>Hessian Based Mixed Precision</a:t>
            </a:r>
            <a:endParaRPr kumimoji="0" lang="en-US" sz="3200" b="0" i="0" u="none" strike="noStrike" kern="1200" cap="none" spc="0" normalizeH="0" baseline="0" noProof="0" dirty="0">
              <a:ln>
                <a:noFill/>
              </a:ln>
              <a:solidFill>
                <a:prstClr val="white"/>
              </a:solidFill>
              <a:effectLst/>
              <a:uLnTx/>
              <a:uFillTx/>
              <a:latin typeface="Calibri"/>
              <a:ea typeface="Calibri"/>
              <a:cs typeface="Calibri"/>
              <a:sym typeface="Calibri"/>
            </a:endParaRPr>
          </a:p>
        </p:txBody>
      </p:sp>
      <p:pic>
        <p:nvPicPr>
          <p:cNvPr id="33" name="Picture 32">
            <a:extLst>
              <a:ext uri="{FF2B5EF4-FFF2-40B4-BE49-F238E27FC236}">
                <a16:creationId xmlns:a16="http://schemas.microsoft.com/office/drawing/2014/main" id="{9CBE6AF8-F65B-2B4A-9E04-4919F0726F4B}"/>
              </a:ext>
            </a:extLst>
          </p:cNvPr>
          <p:cNvPicPr>
            <a:picLocks noChangeAspect="1"/>
          </p:cNvPicPr>
          <p:nvPr/>
        </p:nvPicPr>
        <p:blipFill rotWithShape="1">
          <a:blip r:embed="rId5"/>
          <a:srcRect b="30819"/>
          <a:stretch/>
        </p:blipFill>
        <p:spPr>
          <a:xfrm>
            <a:off x="1973258" y="3701603"/>
            <a:ext cx="7578092" cy="2465587"/>
          </a:xfrm>
          <a:prstGeom prst="rect">
            <a:avLst/>
          </a:prstGeom>
        </p:spPr>
      </p:pic>
      <p:pic>
        <p:nvPicPr>
          <p:cNvPr id="34" name="Picture 33">
            <a:extLst>
              <a:ext uri="{FF2B5EF4-FFF2-40B4-BE49-F238E27FC236}">
                <a16:creationId xmlns:a16="http://schemas.microsoft.com/office/drawing/2014/main" id="{22F3C921-29D7-EF43-957B-084582EC5F28}"/>
              </a:ext>
            </a:extLst>
          </p:cNvPr>
          <p:cNvPicPr>
            <a:picLocks noChangeAspect="1"/>
          </p:cNvPicPr>
          <p:nvPr/>
        </p:nvPicPr>
        <p:blipFill rotWithShape="1">
          <a:blip r:embed="rId6">
            <a:extLst>
              <a:ext uri="{28A0092B-C50C-407E-A947-70E740481C1C}">
                <a14:useLocalDpi xmlns:a14="http://schemas.microsoft.com/office/drawing/2010/main" val="0"/>
              </a:ext>
            </a:extLst>
          </a:blip>
          <a:srcRect t="7958"/>
          <a:stretch/>
        </p:blipFill>
        <p:spPr>
          <a:xfrm>
            <a:off x="6586017" y="1754551"/>
            <a:ext cx="2777242" cy="1918548"/>
          </a:xfrm>
          <a:prstGeom prst="rect">
            <a:avLst/>
          </a:prstGeom>
        </p:spPr>
      </p:pic>
      <p:pic>
        <p:nvPicPr>
          <p:cNvPr id="35" name="Picture 34">
            <a:extLst>
              <a:ext uri="{FF2B5EF4-FFF2-40B4-BE49-F238E27FC236}">
                <a16:creationId xmlns:a16="http://schemas.microsoft.com/office/drawing/2014/main" id="{96013F0D-B077-9145-9C41-59CD079610A7}"/>
              </a:ext>
            </a:extLst>
          </p:cNvPr>
          <p:cNvPicPr>
            <a:picLocks noChangeAspect="1"/>
          </p:cNvPicPr>
          <p:nvPr/>
        </p:nvPicPr>
        <p:blipFill rotWithShape="1">
          <a:blip r:embed="rId7">
            <a:extLst>
              <a:ext uri="{28A0092B-C50C-407E-A947-70E740481C1C}">
                <a14:useLocalDpi xmlns:a14="http://schemas.microsoft.com/office/drawing/2010/main" val="0"/>
              </a:ext>
            </a:extLst>
          </a:blip>
          <a:srcRect t="7075"/>
          <a:stretch/>
        </p:blipFill>
        <p:spPr>
          <a:xfrm>
            <a:off x="1973258" y="1758534"/>
            <a:ext cx="2777242" cy="1936970"/>
          </a:xfrm>
          <a:prstGeom prst="rect">
            <a:avLst/>
          </a:prstGeom>
        </p:spPr>
      </p:pic>
      <p:sp>
        <p:nvSpPr>
          <p:cNvPr id="36" name="TextBox 35">
            <a:extLst>
              <a:ext uri="{FF2B5EF4-FFF2-40B4-BE49-F238E27FC236}">
                <a16:creationId xmlns:a16="http://schemas.microsoft.com/office/drawing/2014/main" id="{5B85680E-CD61-F14E-8D77-516FDEB9BFCE}"/>
              </a:ext>
            </a:extLst>
          </p:cNvPr>
          <p:cNvSpPr txBox="1"/>
          <p:nvPr/>
        </p:nvSpPr>
        <p:spPr>
          <a:xfrm>
            <a:off x="204081" y="1226092"/>
            <a:ext cx="10980343" cy="430887"/>
          </a:xfrm>
          <a:prstGeom prst="rect">
            <a:avLst/>
          </a:prstGeom>
          <a:noFill/>
        </p:spPr>
        <p:txBody>
          <a:bodyPr wrap="square" rtlCol="0">
            <a:spAutoFit/>
          </a:bodyPr>
          <a:lstStyle/>
          <a:p>
            <a:r>
              <a:rPr lang="en-US" sz="2200" dirty="0"/>
              <a:t>Only quantize layers to </a:t>
            </a:r>
            <a:r>
              <a:rPr lang="en-US" sz="2200" b="1" dirty="0"/>
              <a:t>ultra-low precision </a:t>
            </a:r>
            <a:r>
              <a:rPr lang="en-US" sz="2200" dirty="0"/>
              <a:t>that have </a:t>
            </a:r>
            <a:r>
              <a:rPr lang="en-US" sz="2200" b="1" dirty="0"/>
              <a:t>small Hessian spectrum</a:t>
            </a:r>
          </a:p>
        </p:txBody>
      </p:sp>
    </p:spTree>
    <p:extLst>
      <p:ext uri="{BB962C8B-B14F-4D97-AF65-F5344CB8AC3E}">
        <p14:creationId xmlns:p14="http://schemas.microsoft.com/office/powerpoint/2010/main" val="28873399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0" name="Rectangle 19"/>
          <p:cNvSpPr/>
          <p:nvPr/>
        </p:nvSpPr>
        <p:spPr>
          <a:xfrm>
            <a:off x="0" y="0"/>
            <a:ext cx="12192000" cy="107442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sym typeface="Arial"/>
            </a:endParaRPr>
          </a:p>
        </p:txBody>
      </p:sp>
      <p:pic>
        <p:nvPicPr>
          <p:cNvPr id="266" name="Google Shape;266;p42"/>
          <p:cNvPicPr preferRelativeResize="0"/>
          <p:nvPr/>
        </p:nvPicPr>
        <p:blipFill rotWithShape="1">
          <a:blip r:embed="rId3">
            <a:alphaModFix/>
          </a:blip>
          <a:srcRect/>
          <a:stretch/>
        </p:blipFill>
        <p:spPr>
          <a:xfrm>
            <a:off x="10561320" y="146173"/>
            <a:ext cx="1589312" cy="838027"/>
          </a:xfrm>
          <a:prstGeom prst="rect">
            <a:avLst/>
          </a:prstGeom>
          <a:noFill/>
          <a:ln>
            <a:noFill/>
          </a:ln>
        </p:spPr>
      </p:pic>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r="71623"/>
          <a:stretch/>
        </p:blipFill>
        <p:spPr>
          <a:xfrm>
            <a:off x="204081" y="151672"/>
            <a:ext cx="1018929" cy="794004"/>
          </a:xfrm>
          <a:prstGeom prst="rect">
            <a:avLst/>
          </a:prstGeom>
        </p:spPr>
      </p:pic>
      <p:sp>
        <p:nvSpPr>
          <p:cNvPr id="37" name="Google Shape;298;p45"/>
          <p:cNvSpPr txBox="1">
            <a:spLocks/>
          </p:cNvSpPr>
          <p:nvPr/>
        </p:nvSpPr>
        <p:spPr>
          <a:xfrm>
            <a:off x="1275788" y="140145"/>
            <a:ext cx="9363212" cy="785400"/>
          </a:xfrm>
          <a:prstGeom prst="rect">
            <a:avLst/>
          </a:prstGeom>
          <a:noFill/>
          <a:ln>
            <a:noFill/>
          </a:ln>
        </p:spPr>
        <p:txBody>
          <a:bodyPr spcFirstLastPara="1" vert="horz" wrap="square" lIns="91425" tIns="45700" rIns="91425" bIns="457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Pts val="3200"/>
              <a:buFont typeface="Arial"/>
              <a:buNone/>
              <a:tabLst/>
              <a:defRPr/>
            </a:pPr>
            <a:r>
              <a:rPr lang="en-US" sz="3200" noProof="0" dirty="0">
                <a:solidFill>
                  <a:prstClr val="white"/>
                </a:solidFill>
                <a:latin typeface="Calibri"/>
                <a:ea typeface="Calibri"/>
                <a:cs typeface="Calibri"/>
                <a:sym typeface="Calibri"/>
              </a:rPr>
              <a:t>HAWQ-V1: Provide Relative Weight Precision</a:t>
            </a:r>
            <a:endParaRPr kumimoji="0" lang="en-US" sz="3200" b="0" i="0" u="none" strike="noStrike" kern="1200" cap="none" spc="0" normalizeH="0" baseline="0" noProof="0" dirty="0">
              <a:ln>
                <a:noFill/>
              </a:ln>
              <a:solidFill>
                <a:prstClr val="white"/>
              </a:solidFill>
              <a:effectLst/>
              <a:uLnTx/>
              <a:uFillTx/>
              <a:latin typeface="Calibri"/>
              <a:ea typeface="Calibri"/>
              <a:cs typeface="Calibri"/>
              <a:sym typeface="Calibri"/>
            </a:endParaRPr>
          </a:p>
        </p:txBody>
      </p:sp>
      <p:sp>
        <p:nvSpPr>
          <p:cNvPr id="17" name="TextBox 2">
            <a:extLst>
              <a:ext uri="{FF2B5EF4-FFF2-40B4-BE49-F238E27FC236}">
                <a16:creationId xmlns:a16="http://schemas.microsoft.com/office/drawing/2014/main" id="{92355AB3-3076-3F4A-8147-D6588F4A2E25}"/>
              </a:ext>
            </a:extLst>
          </p:cNvPr>
          <p:cNvSpPr txBox="1"/>
          <p:nvPr/>
        </p:nvSpPr>
        <p:spPr>
          <a:xfrm>
            <a:off x="375633" y="1226092"/>
            <a:ext cx="10980343" cy="400110"/>
          </a:xfrm>
          <a:prstGeom prst="rect">
            <a:avLst/>
          </a:prstGeom>
          <a:noFill/>
        </p:spPr>
        <p:txBody>
          <a:bodyPr wrap="square" rtlCol="0">
            <a:spAutoFit/>
          </a:bodyPr>
          <a:lstStyle/>
          <a:p>
            <a:r>
              <a:rPr lang="en-US" sz="2000" dirty="0"/>
              <a:t>Only quantize layers to </a:t>
            </a:r>
            <a:r>
              <a:rPr lang="en-US" sz="2000" b="1" dirty="0"/>
              <a:t>ultra-low precision </a:t>
            </a:r>
            <a:r>
              <a:rPr lang="en-US" sz="2000" dirty="0"/>
              <a:t>that have </a:t>
            </a:r>
            <a:r>
              <a:rPr lang="en-US" sz="2000" b="1" dirty="0"/>
              <a:t>small Hessian spectrum</a:t>
            </a:r>
          </a:p>
        </p:txBody>
      </p:sp>
      <p:pic>
        <p:nvPicPr>
          <p:cNvPr id="18" name="Picture 5">
            <a:extLst>
              <a:ext uri="{FF2B5EF4-FFF2-40B4-BE49-F238E27FC236}">
                <a16:creationId xmlns:a16="http://schemas.microsoft.com/office/drawing/2014/main" id="{5D123036-60B7-5F43-95E6-7EF43F5F1A89}"/>
              </a:ext>
            </a:extLst>
          </p:cNvPr>
          <p:cNvPicPr>
            <a:picLocks noChangeAspect="1"/>
          </p:cNvPicPr>
          <p:nvPr/>
        </p:nvPicPr>
        <p:blipFill>
          <a:blip r:embed="rId5"/>
          <a:stretch>
            <a:fillRect/>
          </a:stretch>
        </p:blipFill>
        <p:spPr>
          <a:xfrm>
            <a:off x="1556552" y="1777874"/>
            <a:ext cx="8801684" cy="4222211"/>
          </a:xfrm>
          <a:prstGeom prst="rect">
            <a:avLst/>
          </a:prstGeom>
        </p:spPr>
      </p:pic>
      <p:sp>
        <p:nvSpPr>
          <p:cNvPr id="10" name="Rectangle 9">
            <a:extLst>
              <a:ext uri="{FF2B5EF4-FFF2-40B4-BE49-F238E27FC236}">
                <a16:creationId xmlns:a16="http://schemas.microsoft.com/office/drawing/2014/main" id="{FE0DC2DE-76FC-D44A-BFBE-AE3E54DFB4D7}"/>
              </a:ext>
            </a:extLst>
          </p:cNvPr>
          <p:cNvSpPr/>
          <p:nvPr/>
        </p:nvSpPr>
        <p:spPr>
          <a:xfrm>
            <a:off x="375633" y="6316065"/>
            <a:ext cx="10765971" cy="276999"/>
          </a:xfrm>
          <a:prstGeom prst="rect">
            <a:avLst/>
          </a:prstGeom>
          <a:ln w="9525">
            <a:solidFill>
              <a:schemeClr val="tx1"/>
            </a:solidFill>
            <a:prstDash val="dash"/>
          </a:ln>
        </p:spPr>
        <p:txBody>
          <a:bodyPr wrap="square">
            <a:spAutoFit/>
          </a:bodyPr>
          <a:lstStyle/>
          <a:p>
            <a:r>
              <a:rPr lang="en-US" altLang="zh-CN" sz="1200" dirty="0"/>
              <a:t>Z. Dong, Z. Yao, A. </a:t>
            </a:r>
            <a:r>
              <a:rPr lang="en-US" altLang="zh-CN" sz="1200" dirty="0" err="1"/>
              <a:t>Gholami</a:t>
            </a:r>
            <a:r>
              <a:rPr lang="en-US" altLang="zh-CN" sz="1200" dirty="0"/>
              <a:t>, M. Mahoney, K. </a:t>
            </a:r>
            <a:r>
              <a:rPr lang="en-US" altLang="zh-CN" sz="1200" dirty="0" err="1"/>
              <a:t>Keutzer</a:t>
            </a:r>
            <a:r>
              <a:rPr lang="en-US" altLang="zh-CN" sz="1200" dirty="0"/>
              <a:t>, HAWQ: Hessian Aware Quantization of Neural Networks With Mixed Precision, ICCV’19 (Accepted)</a:t>
            </a:r>
            <a:endParaRPr lang="en-US" sz="1200" dirty="0"/>
          </a:p>
        </p:txBody>
      </p:sp>
    </p:spTree>
    <p:extLst>
      <p:ext uri="{BB962C8B-B14F-4D97-AF65-F5344CB8AC3E}">
        <p14:creationId xmlns:p14="http://schemas.microsoft.com/office/powerpoint/2010/main" val="4181996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0" name="Rectangle 19"/>
          <p:cNvSpPr/>
          <p:nvPr/>
        </p:nvSpPr>
        <p:spPr>
          <a:xfrm>
            <a:off x="0" y="0"/>
            <a:ext cx="12192000" cy="107442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sym typeface="Arial"/>
            </a:endParaRPr>
          </a:p>
        </p:txBody>
      </p:sp>
      <p:pic>
        <p:nvPicPr>
          <p:cNvPr id="266" name="Google Shape;266;p42"/>
          <p:cNvPicPr preferRelativeResize="0"/>
          <p:nvPr/>
        </p:nvPicPr>
        <p:blipFill rotWithShape="1">
          <a:blip r:embed="rId5">
            <a:alphaModFix/>
          </a:blip>
          <a:srcRect/>
          <a:stretch/>
        </p:blipFill>
        <p:spPr>
          <a:xfrm>
            <a:off x="10561320" y="146173"/>
            <a:ext cx="1589312" cy="838027"/>
          </a:xfrm>
          <a:prstGeom prst="rect">
            <a:avLst/>
          </a:prstGeom>
          <a:noFill/>
          <a:ln>
            <a:noFill/>
          </a:ln>
        </p:spPr>
      </p:pic>
      <p:pic>
        <p:nvPicPr>
          <p:cNvPr id="27" name="Picture 26"/>
          <p:cNvPicPr>
            <a:picLocks noChangeAspect="1"/>
          </p:cNvPicPr>
          <p:nvPr/>
        </p:nvPicPr>
        <p:blipFill rotWithShape="1">
          <a:blip r:embed="rId6">
            <a:extLst>
              <a:ext uri="{28A0092B-C50C-407E-A947-70E740481C1C}">
                <a14:useLocalDpi xmlns:a14="http://schemas.microsoft.com/office/drawing/2010/main" val="0"/>
              </a:ext>
            </a:extLst>
          </a:blip>
          <a:srcRect r="71623"/>
          <a:stretch/>
        </p:blipFill>
        <p:spPr>
          <a:xfrm>
            <a:off x="204081" y="151672"/>
            <a:ext cx="1018929" cy="794004"/>
          </a:xfrm>
          <a:prstGeom prst="rect">
            <a:avLst/>
          </a:prstGeom>
        </p:spPr>
      </p:pic>
      <p:sp>
        <p:nvSpPr>
          <p:cNvPr id="37" name="Google Shape;298;p45"/>
          <p:cNvSpPr txBox="1">
            <a:spLocks/>
          </p:cNvSpPr>
          <p:nvPr/>
        </p:nvSpPr>
        <p:spPr>
          <a:xfrm>
            <a:off x="1275788" y="140145"/>
            <a:ext cx="9363212" cy="785400"/>
          </a:xfrm>
          <a:prstGeom prst="rect">
            <a:avLst/>
          </a:prstGeom>
          <a:noFill/>
          <a:ln>
            <a:noFill/>
          </a:ln>
        </p:spPr>
        <p:txBody>
          <a:bodyPr spcFirstLastPara="1" vert="horz" wrap="square" lIns="91425" tIns="45700" rIns="91425" bIns="457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Pts val="3200"/>
              <a:buFont typeface="Arial"/>
              <a:buNone/>
              <a:tabLst/>
              <a:defRPr/>
            </a:pPr>
            <a:endParaRPr kumimoji="0" lang="en-US" sz="3200" b="0" i="0" u="none" strike="noStrike" kern="1200" cap="none" spc="0" normalizeH="0" baseline="0" noProof="0" dirty="0">
              <a:ln>
                <a:noFill/>
              </a:ln>
              <a:solidFill>
                <a:prstClr val="white"/>
              </a:solidFill>
              <a:effectLst/>
              <a:uLnTx/>
              <a:uFillTx/>
              <a:latin typeface="Calibri"/>
              <a:ea typeface="Calibri"/>
              <a:cs typeface="Calibri"/>
              <a:sym typeface="Calibri"/>
            </a:endParaRPr>
          </a:p>
        </p:txBody>
      </p:sp>
      <p:sp>
        <p:nvSpPr>
          <p:cNvPr id="18" name="Google Shape;298;p45"/>
          <p:cNvSpPr txBox="1">
            <a:spLocks/>
          </p:cNvSpPr>
          <p:nvPr/>
        </p:nvSpPr>
        <p:spPr>
          <a:xfrm>
            <a:off x="1427091" y="140145"/>
            <a:ext cx="9363212" cy="785400"/>
          </a:xfrm>
          <a:prstGeom prst="rect">
            <a:avLst/>
          </a:prstGeom>
          <a:noFill/>
          <a:ln>
            <a:noFill/>
          </a:ln>
        </p:spPr>
        <p:txBody>
          <a:bodyPr spcFirstLastPara="1" vert="horz" wrap="square" lIns="91425" tIns="45700" rIns="91425" bIns="457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nSpc>
                <a:spcPct val="100000"/>
              </a:lnSpc>
              <a:spcBef>
                <a:spcPts val="0"/>
              </a:spcBef>
              <a:buClrTx/>
              <a:buSzPts val="3200"/>
            </a:pPr>
            <a:r>
              <a:rPr lang="en-US" sz="3200" noProof="0" dirty="0">
                <a:solidFill>
                  <a:prstClr val="white"/>
                </a:solidFill>
                <a:latin typeface="Calibri"/>
                <a:ea typeface="Calibri"/>
                <a:cs typeface="Calibri"/>
                <a:sym typeface="Calibri"/>
              </a:rPr>
              <a:t>Deep Learning Revolution</a:t>
            </a:r>
            <a:endParaRPr kumimoji="0" lang="en-US" sz="3200" b="0" i="0" u="none" strike="noStrike" kern="1200" cap="none" spc="0" normalizeH="0" baseline="0" noProof="0" dirty="0">
              <a:ln>
                <a:noFill/>
              </a:ln>
              <a:solidFill>
                <a:prstClr val="white"/>
              </a:solidFill>
              <a:effectLst/>
              <a:uLnTx/>
              <a:uFillTx/>
              <a:latin typeface="Calibri"/>
              <a:ea typeface="Calibri"/>
              <a:cs typeface="Calibri"/>
              <a:sym typeface="Calibri"/>
            </a:endParaRPr>
          </a:p>
        </p:txBody>
      </p:sp>
      <p:pic>
        <p:nvPicPr>
          <p:cNvPr id="9" name="Picture 8">
            <a:extLst>
              <a:ext uri="{FF2B5EF4-FFF2-40B4-BE49-F238E27FC236}">
                <a16:creationId xmlns:a16="http://schemas.microsoft.com/office/drawing/2014/main" id="{0E9A04AD-DB68-6849-8A61-1734A517E578}"/>
              </a:ext>
            </a:extLst>
          </p:cNvPr>
          <p:cNvPicPr>
            <a:picLocks noChangeAspect="1"/>
          </p:cNvPicPr>
          <p:nvPr/>
        </p:nvPicPr>
        <p:blipFill>
          <a:blip r:embed="rId7"/>
          <a:stretch>
            <a:fillRect/>
          </a:stretch>
        </p:blipFill>
        <p:spPr>
          <a:xfrm>
            <a:off x="5361988" y="1172189"/>
            <a:ext cx="3424728" cy="2150489"/>
          </a:xfrm>
          <a:prstGeom prst="rect">
            <a:avLst/>
          </a:prstGeom>
        </p:spPr>
      </p:pic>
      <p:pic>
        <p:nvPicPr>
          <p:cNvPr id="13" name="squeezeDet demo_  KITTI">
            <a:hlinkClick r:id="" action="ppaction://media"/>
            <a:extLst>
              <a:ext uri="{FF2B5EF4-FFF2-40B4-BE49-F238E27FC236}">
                <a16:creationId xmlns:a16="http://schemas.microsoft.com/office/drawing/2014/main" id="{B0FE1F45-7742-7D46-A3BB-7D6D88F4E42D}"/>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2309392" y="3420447"/>
            <a:ext cx="7296004" cy="2872801"/>
          </a:xfrm>
          <a:prstGeom prst="rect">
            <a:avLst/>
          </a:prstGeom>
        </p:spPr>
      </p:pic>
      <p:pic>
        <p:nvPicPr>
          <p:cNvPr id="3" name="Picture 2">
            <a:extLst>
              <a:ext uri="{FF2B5EF4-FFF2-40B4-BE49-F238E27FC236}">
                <a16:creationId xmlns:a16="http://schemas.microsoft.com/office/drawing/2014/main" id="{232E0F12-945E-144A-955E-444BE5CAE080}"/>
              </a:ext>
            </a:extLst>
          </p:cNvPr>
          <p:cNvPicPr>
            <a:picLocks noChangeAspect="1"/>
          </p:cNvPicPr>
          <p:nvPr/>
        </p:nvPicPr>
        <p:blipFill>
          <a:blip r:embed="rId9"/>
          <a:stretch>
            <a:fillRect/>
          </a:stretch>
        </p:blipFill>
        <p:spPr>
          <a:xfrm>
            <a:off x="246380" y="1297093"/>
            <a:ext cx="4762500" cy="1905000"/>
          </a:xfrm>
          <a:prstGeom prst="rect">
            <a:avLst/>
          </a:prstGeom>
        </p:spPr>
      </p:pic>
      <p:pic>
        <p:nvPicPr>
          <p:cNvPr id="19" name="Google Shape;205;p40">
            <a:extLst>
              <a:ext uri="{FF2B5EF4-FFF2-40B4-BE49-F238E27FC236}">
                <a16:creationId xmlns:a16="http://schemas.microsoft.com/office/drawing/2014/main" id="{FAD162EF-4C3B-5E40-8DB8-979CEC2CAA24}"/>
              </a:ext>
            </a:extLst>
          </p:cNvPr>
          <p:cNvPicPr preferRelativeResize="0"/>
          <p:nvPr/>
        </p:nvPicPr>
        <p:blipFill rotWithShape="1">
          <a:blip r:embed="rId10">
            <a:alphaModFix/>
          </a:blip>
          <a:srcRect l="19873" r="22190"/>
          <a:stretch/>
        </p:blipFill>
        <p:spPr>
          <a:xfrm>
            <a:off x="9139824" y="1297093"/>
            <a:ext cx="1912489" cy="1980574"/>
          </a:xfrm>
          <a:prstGeom prst="rect">
            <a:avLst/>
          </a:prstGeom>
          <a:noFill/>
          <a:ln>
            <a:noFill/>
          </a:ln>
        </p:spPr>
      </p:pic>
    </p:spTree>
    <p:extLst>
      <p:ext uri="{BB962C8B-B14F-4D97-AF65-F5344CB8AC3E}">
        <p14:creationId xmlns:p14="http://schemas.microsoft.com/office/powerpoint/2010/main" val="3417434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668"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remove"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grpSp>
        <p:nvGrpSpPr>
          <p:cNvPr id="7" name="组合 6"/>
          <p:cNvGrpSpPr/>
          <p:nvPr/>
        </p:nvGrpSpPr>
        <p:grpSpPr>
          <a:xfrm>
            <a:off x="1064341" y="1897291"/>
            <a:ext cx="9818224" cy="2659218"/>
            <a:chOff x="204081" y="2348477"/>
            <a:chExt cx="9818224" cy="2659218"/>
          </a:xfrm>
        </p:grpSpPr>
        <p:pic>
          <p:nvPicPr>
            <p:cNvPr id="5" name="图片 4"/>
            <p:cNvPicPr>
              <a:picLocks noChangeAspect="1"/>
            </p:cNvPicPr>
            <p:nvPr/>
          </p:nvPicPr>
          <p:blipFill>
            <a:blip r:embed="rId3"/>
            <a:stretch>
              <a:fillRect/>
            </a:stretch>
          </p:blipFill>
          <p:spPr>
            <a:xfrm>
              <a:off x="204081" y="2348477"/>
              <a:ext cx="4638171" cy="2659218"/>
            </a:xfrm>
            <a:prstGeom prst="rect">
              <a:avLst/>
            </a:prstGeom>
          </p:spPr>
        </p:pic>
        <p:pic>
          <p:nvPicPr>
            <p:cNvPr id="6" name="图片 5"/>
            <p:cNvPicPr>
              <a:picLocks noChangeAspect="1"/>
            </p:cNvPicPr>
            <p:nvPr/>
          </p:nvPicPr>
          <p:blipFill>
            <a:blip r:embed="rId4"/>
            <a:stretch>
              <a:fillRect/>
            </a:stretch>
          </p:blipFill>
          <p:spPr>
            <a:xfrm>
              <a:off x="5337571" y="2349753"/>
              <a:ext cx="4684734" cy="2657942"/>
            </a:xfrm>
            <a:prstGeom prst="rect">
              <a:avLst/>
            </a:prstGeom>
          </p:spPr>
        </p:pic>
      </p:grpSp>
      <p:sp>
        <p:nvSpPr>
          <p:cNvPr id="20" name="Rectangle 19"/>
          <p:cNvSpPr/>
          <p:nvPr/>
        </p:nvSpPr>
        <p:spPr>
          <a:xfrm>
            <a:off x="0" y="0"/>
            <a:ext cx="12192000" cy="107442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sym typeface="Arial"/>
            </a:endParaRPr>
          </a:p>
        </p:txBody>
      </p:sp>
      <p:pic>
        <p:nvPicPr>
          <p:cNvPr id="266" name="Google Shape;266;p42"/>
          <p:cNvPicPr preferRelativeResize="0"/>
          <p:nvPr/>
        </p:nvPicPr>
        <p:blipFill rotWithShape="1">
          <a:blip r:embed="rId5">
            <a:alphaModFix/>
          </a:blip>
          <a:srcRect/>
          <a:stretch/>
        </p:blipFill>
        <p:spPr>
          <a:xfrm>
            <a:off x="10561320" y="146173"/>
            <a:ext cx="1589312" cy="838027"/>
          </a:xfrm>
          <a:prstGeom prst="rect">
            <a:avLst/>
          </a:prstGeom>
          <a:noFill/>
          <a:ln>
            <a:noFill/>
          </a:ln>
        </p:spPr>
      </p:pic>
      <p:pic>
        <p:nvPicPr>
          <p:cNvPr id="27" name="Picture 26"/>
          <p:cNvPicPr>
            <a:picLocks noChangeAspect="1"/>
          </p:cNvPicPr>
          <p:nvPr/>
        </p:nvPicPr>
        <p:blipFill rotWithShape="1">
          <a:blip r:embed="rId6">
            <a:extLst>
              <a:ext uri="{28A0092B-C50C-407E-A947-70E740481C1C}">
                <a14:useLocalDpi xmlns:a14="http://schemas.microsoft.com/office/drawing/2010/main" val="0"/>
              </a:ext>
            </a:extLst>
          </a:blip>
          <a:srcRect r="71623"/>
          <a:stretch/>
        </p:blipFill>
        <p:spPr>
          <a:xfrm>
            <a:off x="204081" y="151672"/>
            <a:ext cx="1018929" cy="794004"/>
          </a:xfrm>
          <a:prstGeom prst="rect">
            <a:avLst/>
          </a:prstGeom>
        </p:spPr>
      </p:pic>
      <p:sp>
        <p:nvSpPr>
          <p:cNvPr id="37" name="Google Shape;298;p45"/>
          <p:cNvSpPr txBox="1">
            <a:spLocks/>
          </p:cNvSpPr>
          <p:nvPr/>
        </p:nvSpPr>
        <p:spPr>
          <a:xfrm>
            <a:off x="1275788" y="140145"/>
            <a:ext cx="9363212" cy="785400"/>
          </a:xfrm>
          <a:prstGeom prst="rect">
            <a:avLst/>
          </a:prstGeom>
          <a:noFill/>
          <a:ln>
            <a:noFill/>
          </a:ln>
        </p:spPr>
        <p:txBody>
          <a:bodyPr spcFirstLastPara="1" vert="horz" wrap="square" lIns="91425" tIns="45700" rIns="91425" bIns="457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Pts val="3200"/>
              <a:buFont typeface="Arial"/>
              <a:buNone/>
              <a:tabLst/>
              <a:defRPr/>
            </a:pPr>
            <a:r>
              <a:rPr lang="en-US" sz="3200" noProof="0" dirty="0">
                <a:solidFill>
                  <a:prstClr val="white"/>
                </a:solidFill>
                <a:latin typeface="Calibri"/>
                <a:ea typeface="Calibri"/>
                <a:cs typeface="Calibri"/>
                <a:sym typeface="Calibri"/>
              </a:rPr>
              <a:t>Intuition for HAWQ-V1</a:t>
            </a:r>
            <a:endParaRPr kumimoji="0" lang="en-US" sz="3200" b="0" i="0" u="none" strike="noStrike" kern="1200" cap="none" spc="0" normalizeH="0" baseline="0" noProof="0" dirty="0">
              <a:ln>
                <a:noFill/>
              </a:ln>
              <a:solidFill>
                <a:prstClr val="white"/>
              </a:solidFill>
              <a:effectLst/>
              <a:uLnTx/>
              <a:uFillTx/>
              <a:latin typeface="Calibri"/>
              <a:ea typeface="Calibri"/>
              <a:cs typeface="Calibri"/>
              <a:sym typeface="Calibri"/>
            </a:endParaRPr>
          </a:p>
        </p:txBody>
      </p:sp>
      <p:sp>
        <p:nvSpPr>
          <p:cNvPr id="17" name="TextBox 2">
            <a:extLst>
              <a:ext uri="{FF2B5EF4-FFF2-40B4-BE49-F238E27FC236}">
                <a16:creationId xmlns:a16="http://schemas.microsoft.com/office/drawing/2014/main" id="{92355AB3-3076-3F4A-8147-D6588F4A2E25}"/>
              </a:ext>
            </a:extLst>
          </p:cNvPr>
          <p:cNvSpPr txBox="1"/>
          <p:nvPr/>
        </p:nvSpPr>
        <p:spPr>
          <a:xfrm>
            <a:off x="375633" y="1275520"/>
            <a:ext cx="10980343" cy="461665"/>
          </a:xfrm>
          <a:prstGeom prst="rect">
            <a:avLst/>
          </a:prstGeom>
          <a:noFill/>
        </p:spPr>
        <p:txBody>
          <a:bodyPr wrap="square" rtlCol="0">
            <a:spAutoFit/>
          </a:bodyPr>
          <a:lstStyle/>
          <a:p>
            <a:r>
              <a:rPr lang="en-US" sz="2400" dirty="0"/>
              <a:t>Zeroth vs. 2</a:t>
            </a:r>
            <a:r>
              <a:rPr lang="en-US" sz="2400" baseline="30000" dirty="0"/>
              <a:t>nd</a:t>
            </a:r>
            <a:r>
              <a:rPr lang="en-US" sz="2400" dirty="0"/>
              <a:t> order sensitivity analysis</a:t>
            </a:r>
            <a:endParaRPr lang="en-US" sz="2400" b="1" dirty="0"/>
          </a:p>
        </p:txBody>
      </p:sp>
      <p:sp>
        <p:nvSpPr>
          <p:cNvPr id="38" name="TextBox 2">
            <a:extLst>
              <a:ext uri="{FF2B5EF4-FFF2-40B4-BE49-F238E27FC236}">
                <a16:creationId xmlns:a16="http://schemas.microsoft.com/office/drawing/2014/main" id="{92355AB3-3076-3F4A-8147-D6588F4A2E25}"/>
              </a:ext>
            </a:extLst>
          </p:cNvPr>
          <p:cNvSpPr txBox="1"/>
          <p:nvPr/>
        </p:nvSpPr>
        <p:spPr>
          <a:xfrm>
            <a:off x="1345804" y="4778258"/>
            <a:ext cx="6149869" cy="923330"/>
          </a:xfrm>
          <a:prstGeom prst="rect">
            <a:avLst/>
          </a:prstGeom>
          <a:noFill/>
        </p:spPr>
        <p:txBody>
          <a:bodyPr wrap="square" rtlCol="0">
            <a:spAutoFit/>
          </a:bodyPr>
          <a:lstStyle/>
          <a:p>
            <a:r>
              <a:rPr lang="en-US" sz="1800" dirty="0"/>
              <a:t>Zeroth Order Sensitivity: 0.1 -&gt; 0.8</a:t>
            </a:r>
          </a:p>
          <a:p>
            <a:r>
              <a:rPr lang="en-US" sz="1800" dirty="0"/>
              <a:t>Top Eigenvalue = 581.9:</a:t>
            </a:r>
          </a:p>
          <a:p>
            <a:r>
              <a:rPr lang="en-US" sz="1800" dirty="0"/>
              <a:t>Bad for Quantization-Aware Fine-tuning</a:t>
            </a:r>
          </a:p>
        </p:txBody>
      </p:sp>
      <p:sp>
        <p:nvSpPr>
          <p:cNvPr id="23" name="TextBox 2">
            <a:extLst>
              <a:ext uri="{FF2B5EF4-FFF2-40B4-BE49-F238E27FC236}">
                <a16:creationId xmlns:a16="http://schemas.microsoft.com/office/drawing/2014/main" id="{92355AB3-3076-3F4A-8147-D6588F4A2E25}"/>
              </a:ext>
            </a:extLst>
          </p:cNvPr>
          <p:cNvSpPr txBox="1"/>
          <p:nvPr/>
        </p:nvSpPr>
        <p:spPr>
          <a:xfrm>
            <a:off x="6280558" y="4778258"/>
            <a:ext cx="5023110" cy="923330"/>
          </a:xfrm>
          <a:prstGeom prst="rect">
            <a:avLst/>
          </a:prstGeom>
          <a:noFill/>
        </p:spPr>
        <p:txBody>
          <a:bodyPr wrap="square" rtlCol="0">
            <a:spAutoFit/>
          </a:bodyPr>
          <a:lstStyle/>
          <a:p>
            <a:r>
              <a:rPr lang="en-US" sz="1800" dirty="0"/>
              <a:t>Zeroth Order Sensitivity: 0.1 -&gt; 0.9</a:t>
            </a:r>
          </a:p>
          <a:p>
            <a:r>
              <a:rPr lang="en-US" sz="1800" dirty="0"/>
              <a:t>Top Eigenvalue = 29.8:</a:t>
            </a:r>
          </a:p>
          <a:p>
            <a:r>
              <a:rPr lang="en-US" sz="1800" dirty="0"/>
              <a:t>Good for Quantization-Aware Fine-tuning</a:t>
            </a:r>
          </a:p>
        </p:txBody>
      </p:sp>
      <p:sp>
        <p:nvSpPr>
          <p:cNvPr id="14" name="Rectangle 13">
            <a:extLst>
              <a:ext uri="{FF2B5EF4-FFF2-40B4-BE49-F238E27FC236}">
                <a16:creationId xmlns:a16="http://schemas.microsoft.com/office/drawing/2014/main" id="{A02EECD9-1F37-8C45-A9BD-6ECCC8B99395}"/>
              </a:ext>
            </a:extLst>
          </p:cNvPr>
          <p:cNvSpPr/>
          <p:nvPr/>
        </p:nvSpPr>
        <p:spPr>
          <a:xfrm>
            <a:off x="375633" y="6316065"/>
            <a:ext cx="10765971" cy="276999"/>
          </a:xfrm>
          <a:prstGeom prst="rect">
            <a:avLst/>
          </a:prstGeom>
          <a:ln w="9525">
            <a:solidFill>
              <a:schemeClr val="tx1"/>
            </a:solidFill>
            <a:prstDash val="dash"/>
          </a:ln>
        </p:spPr>
        <p:txBody>
          <a:bodyPr wrap="square">
            <a:spAutoFit/>
          </a:bodyPr>
          <a:lstStyle/>
          <a:p>
            <a:r>
              <a:rPr lang="en-US" altLang="zh-CN" sz="1200" dirty="0"/>
              <a:t>Z. Dong, Z. Yao, A. </a:t>
            </a:r>
            <a:r>
              <a:rPr lang="en-US" altLang="zh-CN" sz="1200" dirty="0" err="1"/>
              <a:t>Gholami</a:t>
            </a:r>
            <a:r>
              <a:rPr lang="en-US" altLang="zh-CN" sz="1200" dirty="0"/>
              <a:t>, M. Mahoney, K. </a:t>
            </a:r>
            <a:r>
              <a:rPr lang="en-US" altLang="zh-CN" sz="1200" dirty="0" err="1"/>
              <a:t>Keutzer</a:t>
            </a:r>
            <a:r>
              <a:rPr lang="en-US" altLang="zh-CN" sz="1200" dirty="0"/>
              <a:t>, HAWQ: Hessian Aware Quantization of Neural Networks With Mixed Precision, ICCV’19 (Accepted)</a:t>
            </a:r>
            <a:endParaRPr lang="en-US" sz="1200" dirty="0"/>
          </a:p>
        </p:txBody>
      </p:sp>
    </p:spTree>
    <p:extLst>
      <p:ext uri="{BB962C8B-B14F-4D97-AF65-F5344CB8AC3E}">
        <p14:creationId xmlns:p14="http://schemas.microsoft.com/office/powerpoint/2010/main" val="1966675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0" name="Rectangle 19"/>
          <p:cNvSpPr/>
          <p:nvPr/>
        </p:nvSpPr>
        <p:spPr>
          <a:xfrm>
            <a:off x="0" y="0"/>
            <a:ext cx="12192000" cy="107442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sym typeface="Arial"/>
            </a:endParaRPr>
          </a:p>
        </p:txBody>
      </p:sp>
      <p:pic>
        <p:nvPicPr>
          <p:cNvPr id="266" name="Google Shape;266;p42"/>
          <p:cNvPicPr preferRelativeResize="0"/>
          <p:nvPr/>
        </p:nvPicPr>
        <p:blipFill rotWithShape="1">
          <a:blip r:embed="rId3">
            <a:alphaModFix/>
          </a:blip>
          <a:srcRect/>
          <a:stretch/>
        </p:blipFill>
        <p:spPr>
          <a:xfrm>
            <a:off x="10561320" y="146173"/>
            <a:ext cx="1589312" cy="838027"/>
          </a:xfrm>
          <a:prstGeom prst="rect">
            <a:avLst/>
          </a:prstGeom>
          <a:noFill/>
          <a:ln>
            <a:noFill/>
          </a:ln>
        </p:spPr>
      </p:pic>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r="71623"/>
          <a:stretch/>
        </p:blipFill>
        <p:spPr>
          <a:xfrm>
            <a:off x="204081" y="151672"/>
            <a:ext cx="1018929" cy="794004"/>
          </a:xfrm>
          <a:prstGeom prst="rect">
            <a:avLst/>
          </a:prstGeom>
        </p:spPr>
      </p:pic>
      <p:sp>
        <p:nvSpPr>
          <p:cNvPr id="37" name="Google Shape;298;p45"/>
          <p:cNvSpPr txBox="1">
            <a:spLocks/>
          </p:cNvSpPr>
          <p:nvPr/>
        </p:nvSpPr>
        <p:spPr>
          <a:xfrm>
            <a:off x="1360194" y="75517"/>
            <a:ext cx="9363212" cy="785400"/>
          </a:xfrm>
          <a:prstGeom prst="rect">
            <a:avLst/>
          </a:prstGeom>
          <a:noFill/>
          <a:ln>
            <a:noFill/>
          </a:ln>
        </p:spPr>
        <p:txBody>
          <a:bodyPr spcFirstLastPara="1" vert="horz" wrap="square" lIns="91425" tIns="45700" rIns="91425" bIns="457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nSpc>
                <a:spcPct val="100000"/>
              </a:lnSpc>
              <a:spcBef>
                <a:spcPts val="0"/>
              </a:spcBef>
              <a:buClrTx/>
              <a:buSzPts val="3200"/>
            </a:pPr>
            <a:r>
              <a:rPr lang="en-US" sz="3200" dirty="0">
                <a:solidFill>
                  <a:prstClr val="white"/>
                </a:solidFill>
                <a:latin typeface="Calibri"/>
                <a:ea typeface="Calibri"/>
                <a:cs typeface="Calibri"/>
                <a:sym typeface="Calibri"/>
              </a:rPr>
              <a:t>Natural Language Processing</a:t>
            </a:r>
            <a:endParaRPr kumimoji="0" lang="en-US" sz="3200" b="0" i="0" u="none" strike="noStrike" kern="1200" cap="none" spc="0" normalizeH="0" baseline="0" noProof="0" dirty="0">
              <a:ln>
                <a:noFill/>
              </a:ln>
              <a:solidFill>
                <a:prstClr val="white"/>
              </a:solidFill>
              <a:effectLst/>
              <a:uLnTx/>
              <a:uFillTx/>
              <a:latin typeface="Calibri"/>
              <a:ea typeface="Calibri"/>
              <a:cs typeface="Calibri"/>
              <a:sym typeface="Calibri"/>
            </a:endParaRPr>
          </a:p>
        </p:txBody>
      </p:sp>
      <p:pic>
        <p:nvPicPr>
          <p:cNvPr id="13" name="Picture 12">
            <a:extLst>
              <a:ext uri="{FF2B5EF4-FFF2-40B4-BE49-F238E27FC236}">
                <a16:creationId xmlns:a16="http://schemas.microsoft.com/office/drawing/2014/main" id="{A65CD1B6-2FFB-E549-AE27-3656C3700A6B}"/>
              </a:ext>
            </a:extLst>
          </p:cNvPr>
          <p:cNvPicPr>
            <a:picLocks noChangeAspect="1"/>
          </p:cNvPicPr>
          <p:nvPr/>
        </p:nvPicPr>
        <p:blipFill rotWithShape="1">
          <a:blip r:embed="rId5"/>
          <a:srcRect l="15718" r="20827"/>
          <a:stretch/>
        </p:blipFill>
        <p:spPr>
          <a:xfrm>
            <a:off x="2539795" y="2734470"/>
            <a:ext cx="6159705" cy="3689548"/>
          </a:xfrm>
          <a:prstGeom prst="rect">
            <a:avLst/>
          </a:prstGeom>
        </p:spPr>
      </p:pic>
      <p:sp>
        <p:nvSpPr>
          <p:cNvPr id="19" name="TextBox 2">
            <a:extLst>
              <a:ext uri="{FF2B5EF4-FFF2-40B4-BE49-F238E27FC236}">
                <a16:creationId xmlns:a16="http://schemas.microsoft.com/office/drawing/2014/main" id="{5E6CBE55-1B39-9149-AFB3-05EE9BC59557}"/>
              </a:ext>
            </a:extLst>
          </p:cNvPr>
          <p:cNvSpPr txBox="1"/>
          <p:nvPr/>
        </p:nvSpPr>
        <p:spPr>
          <a:xfrm>
            <a:off x="204081" y="1288089"/>
            <a:ext cx="12150632" cy="1631216"/>
          </a:xfrm>
          <a:prstGeom prst="rect">
            <a:avLst/>
          </a:prstGeom>
          <a:noFill/>
        </p:spPr>
        <p:txBody>
          <a:bodyPr wrap="square" rtlCol="0">
            <a:spAutoFit/>
          </a:bodyPr>
          <a:lstStyle/>
          <a:p>
            <a:r>
              <a:rPr lang="en-US" sz="2000" dirty="0"/>
              <a:t>BERT based models have become de-facto architecture for NLP tasks</a:t>
            </a:r>
          </a:p>
          <a:p>
            <a:endParaRPr lang="en-US" sz="2000" dirty="0"/>
          </a:p>
          <a:p>
            <a:pPr marL="342900" lvl="1" indent="-342900">
              <a:buFont typeface="Courier New" panose="02070309020205020404" pitchFamily="49" charset="0"/>
              <a:buChar char="o"/>
            </a:pPr>
            <a:r>
              <a:rPr lang="en-US" sz="2000" dirty="0"/>
              <a:t>BERT-base: 12 Layer, 12 Heads, 768 Hidden Dim (110M param, 415MB)</a:t>
            </a:r>
          </a:p>
          <a:p>
            <a:pPr marL="342900" lvl="1" indent="-342900">
              <a:buFont typeface="Courier New" panose="02070309020205020404" pitchFamily="49" charset="0"/>
              <a:buChar char="o"/>
            </a:pPr>
            <a:endParaRPr lang="en-US" sz="2000" dirty="0"/>
          </a:p>
          <a:p>
            <a:pPr marL="342900" lvl="1" indent="-342900">
              <a:buFont typeface="Courier New" panose="02070309020205020404" pitchFamily="49" charset="0"/>
              <a:buChar char="o"/>
            </a:pPr>
            <a:r>
              <a:rPr lang="en-US" sz="2000" dirty="0"/>
              <a:t>BERT-large: 24 Layer, 16 Heads, 1024 Hidden Dim (340M param, 1297MB)</a:t>
            </a:r>
          </a:p>
        </p:txBody>
      </p:sp>
      <p:sp>
        <p:nvSpPr>
          <p:cNvPr id="21" name="Rectangle 20">
            <a:extLst>
              <a:ext uri="{FF2B5EF4-FFF2-40B4-BE49-F238E27FC236}">
                <a16:creationId xmlns:a16="http://schemas.microsoft.com/office/drawing/2014/main" id="{5995B356-8F27-3C42-B8CE-211EE28CDA2E}"/>
              </a:ext>
            </a:extLst>
          </p:cNvPr>
          <p:cNvSpPr/>
          <p:nvPr/>
        </p:nvSpPr>
        <p:spPr>
          <a:xfrm>
            <a:off x="281446" y="6433489"/>
            <a:ext cx="10441960" cy="276999"/>
          </a:xfrm>
          <a:prstGeom prst="rect">
            <a:avLst/>
          </a:prstGeom>
          <a:ln w="9525">
            <a:solidFill>
              <a:schemeClr val="tx1"/>
            </a:solidFill>
            <a:prstDash val="dash"/>
          </a:ln>
        </p:spPr>
        <p:txBody>
          <a:bodyPr wrap="square">
            <a:spAutoFit/>
          </a:bodyPr>
          <a:lstStyle/>
          <a:p>
            <a:r>
              <a:rPr lang="en-US" sz="1200" dirty="0"/>
              <a:t>Devlin, Jacob, et al. "BERT: Pre-training of deep bidirectional transformers for language understanding." </a:t>
            </a:r>
            <a:r>
              <a:rPr lang="en-US" sz="1200" i="1" dirty="0" err="1"/>
              <a:t>arXiv</a:t>
            </a:r>
            <a:r>
              <a:rPr lang="en-US" sz="1200" i="1" dirty="0"/>
              <a:t> preprint arXiv:1810.04805</a:t>
            </a:r>
            <a:r>
              <a:rPr lang="en-US" sz="1200" dirty="0"/>
              <a:t> (2018).</a:t>
            </a:r>
            <a:endParaRPr lang="en-US" sz="1100" dirty="0"/>
          </a:p>
        </p:txBody>
      </p:sp>
    </p:spTree>
    <p:extLst>
      <p:ext uri="{BB962C8B-B14F-4D97-AF65-F5344CB8AC3E}">
        <p14:creationId xmlns:p14="http://schemas.microsoft.com/office/powerpoint/2010/main" val="28887002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0" name="Rectangle 19"/>
          <p:cNvSpPr/>
          <p:nvPr/>
        </p:nvSpPr>
        <p:spPr>
          <a:xfrm>
            <a:off x="0" y="0"/>
            <a:ext cx="12192000" cy="107442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sym typeface="Arial"/>
            </a:endParaRPr>
          </a:p>
        </p:txBody>
      </p:sp>
      <p:pic>
        <p:nvPicPr>
          <p:cNvPr id="266" name="Google Shape;266;p42"/>
          <p:cNvPicPr preferRelativeResize="0"/>
          <p:nvPr/>
        </p:nvPicPr>
        <p:blipFill rotWithShape="1">
          <a:blip r:embed="rId3">
            <a:alphaModFix/>
          </a:blip>
          <a:srcRect/>
          <a:stretch/>
        </p:blipFill>
        <p:spPr>
          <a:xfrm>
            <a:off x="10561320" y="146173"/>
            <a:ext cx="1589312" cy="838027"/>
          </a:xfrm>
          <a:prstGeom prst="rect">
            <a:avLst/>
          </a:prstGeom>
          <a:noFill/>
          <a:ln>
            <a:noFill/>
          </a:ln>
        </p:spPr>
      </p:pic>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r="71623"/>
          <a:stretch/>
        </p:blipFill>
        <p:spPr>
          <a:xfrm>
            <a:off x="204081" y="151672"/>
            <a:ext cx="1018929" cy="794004"/>
          </a:xfrm>
          <a:prstGeom prst="rect">
            <a:avLst/>
          </a:prstGeom>
        </p:spPr>
      </p:pic>
      <p:sp>
        <p:nvSpPr>
          <p:cNvPr id="37" name="Google Shape;298;p45"/>
          <p:cNvSpPr txBox="1">
            <a:spLocks/>
          </p:cNvSpPr>
          <p:nvPr/>
        </p:nvSpPr>
        <p:spPr>
          <a:xfrm>
            <a:off x="1360194" y="75517"/>
            <a:ext cx="9363212" cy="785400"/>
          </a:xfrm>
          <a:prstGeom prst="rect">
            <a:avLst/>
          </a:prstGeom>
          <a:noFill/>
          <a:ln>
            <a:noFill/>
          </a:ln>
        </p:spPr>
        <p:txBody>
          <a:bodyPr spcFirstLastPara="1" vert="horz" wrap="square" lIns="91425" tIns="45700" rIns="91425" bIns="457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nSpc>
                <a:spcPct val="100000"/>
              </a:lnSpc>
              <a:spcBef>
                <a:spcPts val="0"/>
              </a:spcBef>
              <a:buClrTx/>
              <a:buSzPts val="3200"/>
            </a:pPr>
            <a:r>
              <a:rPr lang="en-US" sz="3200" dirty="0">
                <a:solidFill>
                  <a:prstClr val="white"/>
                </a:solidFill>
                <a:latin typeface="Calibri"/>
                <a:ea typeface="Calibri"/>
                <a:cs typeface="Calibri"/>
                <a:sym typeface="Calibri"/>
              </a:rPr>
              <a:t>Natural Language Processing</a:t>
            </a:r>
            <a:endParaRPr kumimoji="0" lang="en-US" sz="3200" b="0" i="0" u="none" strike="noStrike" kern="1200" cap="none" spc="0" normalizeH="0" baseline="0" noProof="0" dirty="0">
              <a:ln>
                <a:noFill/>
              </a:ln>
              <a:solidFill>
                <a:prstClr val="white"/>
              </a:solidFill>
              <a:effectLst/>
              <a:uLnTx/>
              <a:uFillTx/>
              <a:latin typeface="Calibri"/>
              <a:ea typeface="Calibri"/>
              <a:cs typeface="Calibri"/>
              <a:sym typeface="Calibri"/>
            </a:endParaRPr>
          </a:p>
        </p:txBody>
      </p:sp>
      <p:sp>
        <p:nvSpPr>
          <p:cNvPr id="21" name="Rectangle 20">
            <a:extLst>
              <a:ext uri="{FF2B5EF4-FFF2-40B4-BE49-F238E27FC236}">
                <a16:creationId xmlns:a16="http://schemas.microsoft.com/office/drawing/2014/main" id="{5995B356-8F27-3C42-B8CE-211EE28CDA2E}"/>
              </a:ext>
            </a:extLst>
          </p:cNvPr>
          <p:cNvSpPr/>
          <p:nvPr/>
        </p:nvSpPr>
        <p:spPr>
          <a:xfrm>
            <a:off x="281446" y="6433489"/>
            <a:ext cx="10441960" cy="276999"/>
          </a:xfrm>
          <a:prstGeom prst="rect">
            <a:avLst/>
          </a:prstGeom>
          <a:ln w="9525">
            <a:solidFill>
              <a:schemeClr val="tx1"/>
            </a:solidFill>
            <a:prstDash val="dash"/>
          </a:ln>
        </p:spPr>
        <p:txBody>
          <a:bodyPr wrap="square">
            <a:spAutoFit/>
          </a:bodyPr>
          <a:lstStyle/>
          <a:p>
            <a:r>
              <a:rPr lang="en-US" sz="1200" dirty="0"/>
              <a:t>Devlin, Jacob, et al. "BERT: Pre-training of deep bidirectional transformers for language understanding." </a:t>
            </a:r>
            <a:r>
              <a:rPr lang="en-US" sz="1200" i="1" dirty="0" err="1"/>
              <a:t>arXiv</a:t>
            </a:r>
            <a:r>
              <a:rPr lang="en-US" sz="1200" i="1" dirty="0"/>
              <a:t> preprint arXiv:1810.04805</a:t>
            </a:r>
            <a:r>
              <a:rPr lang="en-US" sz="1200" dirty="0"/>
              <a:t> (2018).</a:t>
            </a:r>
            <a:endParaRPr lang="en-US" sz="1100" dirty="0"/>
          </a:p>
        </p:txBody>
      </p:sp>
      <p:sp>
        <p:nvSpPr>
          <p:cNvPr id="10" name="TextBox 2">
            <a:extLst>
              <a:ext uri="{FF2B5EF4-FFF2-40B4-BE49-F238E27FC236}">
                <a16:creationId xmlns:a16="http://schemas.microsoft.com/office/drawing/2014/main" id="{690A63DA-A600-1F44-BB76-D4B43A01BC84}"/>
              </a:ext>
            </a:extLst>
          </p:cNvPr>
          <p:cNvSpPr txBox="1"/>
          <p:nvPr/>
        </p:nvSpPr>
        <p:spPr>
          <a:xfrm>
            <a:off x="204081" y="1115091"/>
            <a:ext cx="12150632" cy="1015663"/>
          </a:xfrm>
          <a:prstGeom prst="rect">
            <a:avLst/>
          </a:prstGeom>
          <a:noFill/>
        </p:spPr>
        <p:txBody>
          <a:bodyPr wrap="square" rtlCol="0">
            <a:spAutoFit/>
          </a:bodyPr>
          <a:lstStyle/>
          <a:p>
            <a:r>
              <a:rPr lang="en-US" sz="2000" dirty="0"/>
              <a:t>BERT encoder consists of </a:t>
            </a:r>
            <a:r>
              <a:rPr lang="en-US" sz="2000" dirty="0" err="1"/>
              <a:t>Multihead</a:t>
            </a:r>
            <a:r>
              <a:rPr lang="en-US" sz="2000" dirty="0"/>
              <a:t> Self-Attention &amp; Fully-Connected Layer</a:t>
            </a:r>
          </a:p>
          <a:p>
            <a:endParaRPr lang="en-US" sz="2000" dirty="0"/>
          </a:p>
          <a:p>
            <a:pPr marL="342900" lvl="8" indent="-342900">
              <a:buFont typeface="Courier New" panose="02070309020205020404" pitchFamily="49" charset="0"/>
              <a:buChar char="o"/>
            </a:pPr>
            <a:r>
              <a:rPr lang="en-US" sz="2000" dirty="0"/>
              <a:t>Weight (W) in MSA will be first </a:t>
            </a:r>
            <a:r>
              <a:rPr lang="en-US" sz="2000" b="1" dirty="0"/>
              <a:t>split</a:t>
            </a:r>
            <a:r>
              <a:rPr lang="en-US" sz="2000" dirty="0"/>
              <a:t> for computation then </a:t>
            </a:r>
            <a:r>
              <a:rPr lang="en-US" sz="2000" b="1" dirty="0" err="1"/>
              <a:t>concat</a:t>
            </a:r>
            <a:r>
              <a:rPr lang="en-US" sz="2000" dirty="0"/>
              <a:t> for output.</a:t>
            </a:r>
          </a:p>
        </p:txBody>
      </p:sp>
      <p:pic>
        <p:nvPicPr>
          <p:cNvPr id="3" name="Picture 2">
            <a:extLst>
              <a:ext uri="{FF2B5EF4-FFF2-40B4-BE49-F238E27FC236}">
                <a16:creationId xmlns:a16="http://schemas.microsoft.com/office/drawing/2014/main" id="{86F601F1-4A99-1142-A20D-C4E5EC00D93F}"/>
              </a:ext>
            </a:extLst>
          </p:cNvPr>
          <p:cNvPicPr>
            <a:picLocks noChangeAspect="1"/>
          </p:cNvPicPr>
          <p:nvPr/>
        </p:nvPicPr>
        <p:blipFill rotWithShape="1">
          <a:blip r:embed="rId5"/>
          <a:srcRect l="11943" r="5266" b="2225"/>
          <a:stretch/>
        </p:blipFill>
        <p:spPr>
          <a:xfrm>
            <a:off x="713545" y="2302026"/>
            <a:ext cx="1656635" cy="3187695"/>
          </a:xfrm>
          <a:prstGeom prst="rect">
            <a:avLst/>
          </a:prstGeom>
        </p:spPr>
      </p:pic>
      <p:sp>
        <p:nvSpPr>
          <p:cNvPr id="4" name="TextBox 3">
            <a:extLst>
              <a:ext uri="{FF2B5EF4-FFF2-40B4-BE49-F238E27FC236}">
                <a16:creationId xmlns:a16="http://schemas.microsoft.com/office/drawing/2014/main" id="{B3FA761E-CF42-634A-864D-467E3F1D0466}"/>
              </a:ext>
            </a:extLst>
          </p:cNvPr>
          <p:cNvSpPr txBox="1"/>
          <p:nvPr/>
        </p:nvSpPr>
        <p:spPr>
          <a:xfrm>
            <a:off x="617528" y="5489721"/>
            <a:ext cx="2770310" cy="307777"/>
          </a:xfrm>
          <a:prstGeom prst="rect">
            <a:avLst/>
          </a:prstGeom>
          <a:noFill/>
        </p:spPr>
        <p:txBody>
          <a:bodyPr wrap="none" rtlCol="0">
            <a:spAutoFit/>
          </a:bodyPr>
          <a:lstStyle/>
          <a:p>
            <a:r>
              <a:rPr lang="en-US" dirty="0"/>
              <a:t>(a) BERT Encoder [Transformer]</a:t>
            </a:r>
          </a:p>
        </p:txBody>
      </p:sp>
      <p:pic>
        <p:nvPicPr>
          <p:cNvPr id="5" name="Picture 4">
            <a:extLst>
              <a:ext uri="{FF2B5EF4-FFF2-40B4-BE49-F238E27FC236}">
                <a16:creationId xmlns:a16="http://schemas.microsoft.com/office/drawing/2014/main" id="{EDBA3BC4-9F7A-E642-8C04-19EDED169B98}"/>
              </a:ext>
            </a:extLst>
          </p:cNvPr>
          <p:cNvPicPr>
            <a:picLocks noChangeAspect="1"/>
          </p:cNvPicPr>
          <p:nvPr/>
        </p:nvPicPr>
        <p:blipFill>
          <a:blip r:embed="rId6"/>
          <a:stretch>
            <a:fillRect/>
          </a:stretch>
        </p:blipFill>
        <p:spPr>
          <a:xfrm>
            <a:off x="3651077" y="2450263"/>
            <a:ext cx="2743204" cy="2891219"/>
          </a:xfrm>
          <a:prstGeom prst="rect">
            <a:avLst/>
          </a:prstGeom>
        </p:spPr>
      </p:pic>
      <p:sp>
        <p:nvSpPr>
          <p:cNvPr id="14" name="TextBox 13">
            <a:extLst>
              <a:ext uri="{FF2B5EF4-FFF2-40B4-BE49-F238E27FC236}">
                <a16:creationId xmlns:a16="http://schemas.microsoft.com/office/drawing/2014/main" id="{BCEEAEC0-D47B-9347-9BF6-C78039E646EC}"/>
              </a:ext>
            </a:extLst>
          </p:cNvPr>
          <p:cNvSpPr txBox="1"/>
          <p:nvPr/>
        </p:nvSpPr>
        <p:spPr>
          <a:xfrm>
            <a:off x="3018620" y="5462296"/>
            <a:ext cx="4201792" cy="738664"/>
          </a:xfrm>
          <a:prstGeom prst="rect">
            <a:avLst/>
          </a:prstGeom>
          <a:noFill/>
        </p:spPr>
        <p:txBody>
          <a:bodyPr wrap="none" rtlCol="0">
            <a:spAutoFit/>
          </a:bodyPr>
          <a:lstStyle/>
          <a:p>
            <a:pPr algn="ctr"/>
            <a:r>
              <a:rPr lang="en-US" dirty="0"/>
              <a:t>(b) Self-attention</a:t>
            </a:r>
          </a:p>
          <a:p>
            <a:pPr algn="ctr"/>
            <a:r>
              <a:rPr lang="en-US" dirty="0"/>
              <a:t>Attention(Q,K,V) = </a:t>
            </a:r>
            <a:r>
              <a:rPr lang="en-US" dirty="0" err="1"/>
              <a:t>softmax</a:t>
            </a:r>
            <a:r>
              <a:rPr lang="en-US" dirty="0"/>
              <a:t>(Q*K/(d^0.5))*V</a:t>
            </a:r>
            <a:br>
              <a:rPr lang="en-US" dirty="0"/>
            </a:br>
            <a:r>
              <a:rPr lang="en-US" dirty="0" err="1"/>
              <a:t>Att</a:t>
            </a:r>
            <a:r>
              <a:rPr lang="en-US" dirty="0"/>
              <a:t>(X,X,X) = </a:t>
            </a:r>
            <a:r>
              <a:rPr lang="en-US" dirty="0" err="1"/>
              <a:t>softmax</a:t>
            </a:r>
            <a:r>
              <a:rPr lang="en-US" dirty="0"/>
              <a:t>(X*W</a:t>
            </a:r>
            <a:r>
              <a:rPr lang="en-US" baseline="30000" dirty="0"/>
              <a:t>Q</a:t>
            </a:r>
            <a:r>
              <a:rPr lang="en-US" dirty="0"/>
              <a:t>*(X*W</a:t>
            </a:r>
            <a:r>
              <a:rPr lang="en-US" baseline="30000" dirty="0"/>
              <a:t>K</a:t>
            </a:r>
            <a:r>
              <a:rPr lang="en-US" dirty="0"/>
              <a:t>)</a:t>
            </a:r>
            <a:r>
              <a:rPr lang="en-US" baseline="30000" dirty="0"/>
              <a:t>T</a:t>
            </a:r>
            <a:r>
              <a:rPr lang="en-US" dirty="0"/>
              <a:t>/(d^0.5))*X*W</a:t>
            </a:r>
            <a:r>
              <a:rPr lang="en-US" baseline="30000" dirty="0"/>
              <a:t>V</a:t>
            </a:r>
            <a:endParaRPr lang="en-US" dirty="0"/>
          </a:p>
        </p:txBody>
      </p:sp>
      <p:sp>
        <p:nvSpPr>
          <p:cNvPr id="16" name="Rounded Rectangle 15">
            <a:extLst>
              <a:ext uri="{FF2B5EF4-FFF2-40B4-BE49-F238E27FC236}">
                <a16:creationId xmlns:a16="http://schemas.microsoft.com/office/drawing/2014/main" id="{DD2B9AA4-DEA4-A94F-9F03-BBF55A8BF99F}"/>
              </a:ext>
            </a:extLst>
          </p:cNvPr>
          <p:cNvSpPr/>
          <p:nvPr/>
        </p:nvSpPr>
        <p:spPr>
          <a:xfrm>
            <a:off x="1086781" y="3399019"/>
            <a:ext cx="1409396" cy="942659"/>
          </a:xfrm>
          <a:prstGeom prst="roundRect">
            <a:avLst/>
          </a:prstGeom>
          <a:noFill/>
          <a:ln w="2540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3CFE92FF-DCC9-ED4F-AB6F-32F7016480AE}"/>
              </a:ext>
            </a:extLst>
          </p:cNvPr>
          <p:cNvSpPr/>
          <p:nvPr/>
        </p:nvSpPr>
        <p:spPr>
          <a:xfrm>
            <a:off x="3686125" y="2450264"/>
            <a:ext cx="2743204" cy="2891218"/>
          </a:xfrm>
          <a:prstGeom prst="roundRect">
            <a:avLst/>
          </a:prstGeom>
          <a:noFill/>
          <a:ln w="2540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dirty="0"/>
          </a:p>
        </p:txBody>
      </p:sp>
      <p:pic>
        <p:nvPicPr>
          <p:cNvPr id="6" name="Picture 5">
            <a:extLst>
              <a:ext uri="{FF2B5EF4-FFF2-40B4-BE49-F238E27FC236}">
                <a16:creationId xmlns:a16="http://schemas.microsoft.com/office/drawing/2014/main" id="{2D5FBDF2-1AB1-E543-BA1B-881418F37D3A}"/>
              </a:ext>
            </a:extLst>
          </p:cNvPr>
          <p:cNvPicPr>
            <a:picLocks noChangeAspect="1"/>
          </p:cNvPicPr>
          <p:nvPr/>
        </p:nvPicPr>
        <p:blipFill rotWithShape="1">
          <a:blip r:embed="rId7"/>
          <a:srcRect b="11975"/>
          <a:stretch/>
        </p:blipFill>
        <p:spPr>
          <a:xfrm>
            <a:off x="7635680" y="2133551"/>
            <a:ext cx="2654300" cy="3577363"/>
          </a:xfrm>
          <a:prstGeom prst="rect">
            <a:avLst/>
          </a:prstGeom>
        </p:spPr>
      </p:pic>
      <p:sp>
        <p:nvSpPr>
          <p:cNvPr id="7" name="TextBox 6">
            <a:extLst>
              <a:ext uri="{FF2B5EF4-FFF2-40B4-BE49-F238E27FC236}">
                <a16:creationId xmlns:a16="http://schemas.microsoft.com/office/drawing/2014/main" id="{E4038010-E522-2B4A-ACDE-E14B951DAE9F}"/>
              </a:ext>
            </a:extLst>
          </p:cNvPr>
          <p:cNvSpPr txBox="1"/>
          <p:nvPr/>
        </p:nvSpPr>
        <p:spPr>
          <a:xfrm>
            <a:off x="6000139" y="3669487"/>
            <a:ext cx="484428" cy="400110"/>
          </a:xfrm>
          <a:prstGeom prst="rect">
            <a:avLst/>
          </a:prstGeom>
          <a:noFill/>
        </p:spPr>
        <p:txBody>
          <a:bodyPr wrap="none" rtlCol="0">
            <a:spAutoFit/>
          </a:bodyPr>
          <a:lstStyle/>
          <a:p>
            <a:r>
              <a:rPr lang="en-US" sz="2000" b="1" dirty="0" err="1"/>
              <a:t>xh</a:t>
            </a:r>
            <a:endParaRPr lang="en-US" sz="2000" b="1" dirty="0"/>
          </a:p>
        </p:txBody>
      </p:sp>
      <p:sp>
        <p:nvSpPr>
          <p:cNvPr id="22" name="TextBox 21">
            <a:extLst>
              <a:ext uri="{FF2B5EF4-FFF2-40B4-BE49-F238E27FC236}">
                <a16:creationId xmlns:a16="http://schemas.microsoft.com/office/drawing/2014/main" id="{CFFE030E-86F5-604A-9195-6E2783367F98}"/>
              </a:ext>
            </a:extLst>
          </p:cNvPr>
          <p:cNvSpPr txBox="1"/>
          <p:nvPr/>
        </p:nvSpPr>
        <p:spPr>
          <a:xfrm>
            <a:off x="7111614" y="5539926"/>
            <a:ext cx="3969356" cy="1169551"/>
          </a:xfrm>
          <a:prstGeom prst="rect">
            <a:avLst/>
          </a:prstGeom>
          <a:noFill/>
        </p:spPr>
        <p:txBody>
          <a:bodyPr wrap="none" rtlCol="0">
            <a:spAutoFit/>
          </a:bodyPr>
          <a:lstStyle/>
          <a:p>
            <a:pPr algn="ctr"/>
            <a:r>
              <a:rPr lang="en-US" dirty="0"/>
              <a:t>(c) Multi-head self-attention</a:t>
            </a:r>
          </a:p>
          <a:p>
            <a:pPr algn="ctr"/>
            <a:r>
              <a:rPr lang="en-US" dirty="0" err="1"/>
              <a:t>MultiHead</a:t>
            </a:r>
            <a:r>
              <a:rPr lang="en-US" dirty="0"/>
              <a:t>(Q,K,V) = </a:t>
            </a:r>
            <a:r>
              <a:rPr lang="en-US" dirty="0" err="1"/>
              <a:t>Concat</a:t>
            </a:r>
            <a:r>
              <a:rPr lang="en-US" dirty="0"/>
              <a:t>(head</a:t>
            </a:r>
            <a:r>
              <a:rPr lang="en-US" baseline="-25000" dirty="0"/>
              <a:t>1</a:t>
            </a:r>
            <a:r>
              <a:rPr lang="en-US" dirty="0"/>
              <a:t>,...,</a:t>
            </a:r>
            <a:r>
              <a:rPr lang="en-US" dirty="0" err="1"/>
              <a:t>head</a:t>
            </a:r>
            <a:r>
              <a:rPr lang="en-US" baseline="-25000" dirty="0" err="1"/>
              <a:t>h</a:t>
            </a:r>
            <a:r>
              <a:rPr lang="en-US" dirty="0"/>
              <a:t>)W</a:t>
            </a:r>
            <a:r>
              <a:rPr lang="en-US" baseline="-25000" dirty="0"/>
              <a:t>O</a:t>
            </a:r>
          </a:p>
          <a:p>
            <a:pPr algn="ctr"/>
            <a:r>
              <a:rPr lang="en-US" dirty="0"/>
              <a:t>where </a:t>
            </a:r>
            <a:r>
              <a:rPr lang="en-US" dirty="0" err="1"/>
              <a:t>head</a:t>
            </a:r>
            <a:r>
              <a:rPr lang="en-US" baseline="-25000" dirty="0" err="1"/>
              <a:t>i</a:t>
            </a:r>
            <a:r>
              <a:rPr lang="en-US" baseline="-25000" dirty="0"/>
              <a:t> </a:t>
            </a:r>
            <a:r>
              <a:rPr lang="en-US" dirty="0"/>
              <a:t>= Attention(</a:t>
            </a:r>
            <a:r>
              <a:rPr lang="en-US" dirty="0" err="1"/>
              <a:t>QW</a:t>
            </a:r>
            <a:r>
              <a:rPr lang="en-US" baseline="30000" dirty="0" err="1"/>
              <a:t>Q</a:t>
            </a:r>
            <a:r>
              <a:rPr lang="en-US" baseline="-25000" dirty="0" err="1"/>
              <a:t>i</a:t>
            </a:r>
            <a:r>
              <a:rPr lang="en-US" dirty="0"/>
              <a:t>, </a:t>
            </a:r>
            <a:r>
              <a:rPr lang="en-US" dirty="0" err="1"/>
              <a:t>KW</a:t>
            </a:r>
            <a:r>
              <a:rPr lang="en-US" baseline="30000" dirty="0" err="1"/>
              <a:t>K</a:t>
            </a:r>
            <a:r>
              <a:rPr lang="en-US" baseline="-25000" dirty="0" err="1"/>
              <a:t>i</a:t>
            </a:r>
            <a:r>
              <a:rPr lang="en-US" dirty="0" err="1"/>
              <a:t>,VW</a:t>
            </a:r>
            <a:r>
              <a:rPr lang="en-US" baseline="30000" dirty="0" err="1"/>
              <a:t>V</a:t>
            </a:r>
            <a:r>
              <a:rPr lang="en-US" baseline="-25000" dirty="0" err="1"/>
              <a:t>i</a:t>
            </a:r>
            <a:r>
              <a:rPr lang="en-US" dirty="0"/>
              <a:t>)</a:t>
            </a:r>
            <a:br>
              <a:rPr lang="en-US" dirty="0"/>
            </a:br>
            <a:br>
              <a:rPr lang="en-US" dirty="0"/>
            </a:br>
            <a:endParaRPr lang="en-US" dirty="0"/>
          </a:p>
        </p:txBody>
      </p:sp>
    </p:spTree>
    <p:extLst>
      <p:ext uri="{BB962C8B-B14F-4D97-AF65-F5344CB8AC3E}">
        <p14:creationId xmlns:p14="http://schemas.microsoft.com/office/powerpoint/2010/main" val="3872041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0" name="Rectangle 19"/>
          <p:cNvSpPr/>
          <p:nvPr/>
        </p:nvSpPr>
        <p:spPr>
          <a:xfrm>
            <a:off x="0" y="0"/>
            <a:ext cx="12192000" cy="107442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sym typeface="Arial"/>
            </a:endParaRPr>
          </a:p>
        </p:txBody>
      </p:sp>
      <p:pic>
        <p:nvPicPr>
          <p:cNvPr id="266" name="Google Shape;266;p42"/>
          <p:cNvPicPr preferRelativeResize="0"/>
          <p:nvPr/>
        </p:nvPicPr>
        <p:blipFill rotWithShape="1">
          <a:blip r:embed="rId3">
            <a:alphaModFix/>
          </a:blip>
          <a:srcRect/>
          <a:stretch/>
        </p:blipFill>
        <p:spPr>
          <a:xfrm>
            <a:off x="10561320" y="146173"/>
            <a:ext cx="1589312" cy="838027"/>
          </a:xfrm>
          <a:prstGeom prst="rect">
            <a:avLst/>
          </a:prstGeom>
          <a:noFill/>
          <a:ln>
            <a:noFill/>
          </a:ln>
        </p:spPr>
      </p:pic>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r="71623"/>
          <a:stretch/>
        </p:blipFill>
        <p:spPr>
          <a:xfrm>
            <a:off x="204081" y="151672"/>
            <a:ext cx="1018929" cy="794004"/>
          </a:xfrm>
          <a:prstGeom prst="rect">
            <a:avLst/>
          </a:prstGeom>
        </p:spPr>
      </p:pic>
      <p:sp>
        <p:nvSpPr>
          <p:cNvPr id="37" name="Google Shape;298;p45"/>
          <p:cNvSpPr txBox="1">
            <a:spLocks/>
          </p:cNvSpPr>
          <p:nvPr/>
        </p:nvSpPr>
        <p:spPr>
          <a:xfrm>
            <a:off x="1360194" y="75517"/>
            <a:ext cx="9363212" cy="785400"/>
          </a:xfrm>
          <a:prstGeom prst="rect">
            <a:avLst/>
          </a:prstGeom>
          <a:noFill/>
          <a:ln>
            <a:noFill/>
          </a:ln>
        </p:spPr>
        <p:txBody>
          <a:bodyPr spcFirstLastPara="1" vert="horz" wrap="square" lIns="91425" tIns="45700" rIns="91425" bIns="457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nSpc>
                <a:spcPct val="100000"/>
              </a:lnSpc>
              <a:spcBef>
                <a:spcPts val="0"/>
              </a:spcBef>
              <a:buClrTx/>
              <a:buSzPts val="3200"/>
            </a:pPr>
            <a:r>
              <a:rPr lang="en-US" sz="3200" dirty="0">
                <a:solidFill>
                  <a:prstClr val="white"/>
                </a:solidFill>
                <a:latin typeface="Calibri"/>
                <a:ea typeface="Calibri"/>
                <a:cs typeface="Calibri"/>
                <a:sym typeface="Calibri"/>
              </a:rPr>
              <a:t>Natural Language Processing</a:t>
            </a:r>
            <a:endParaRPr kumimoji="0" lang="en-US" sz="3200" b="0" i="0" u="none" strike="noStrike" kern="1200" cap="none" spc="0" normalizeH="0" baseline="0" noProof="0" dirty="0">
              <a:ln>
                <a:noFill/>
              </a:ln>
              <a:solidFill>
                <a:prstClr val="white"/>
              </a:solidFill>
              <a:effectLst/>
              <a:uLnTx/>
              <a:uFillTx/>
              <a:latin typeface="Calibri"/>
              <a:ea typeface="Calibri"/>
              <a:cs typeface="Calibri"/>
              <a:sym typeface="Calibri"/>
            </a:endParaRPr>
          </a:p>
        </p:txBody>
      </p:sp>
      <p:sp>
        <p:nvSpPr>
          <p:cNvPr id="21" name="Rectangle 20">
            <a:extLst>
              <a:ext uri="{FF2B5EF4-FFF2-40B4-BE49-F238E27FC236}">
                <a16:creationId xmlns:a16="http://schemas.microsoft.com/office/drawing/2014/main" id="{5995B356-8F27-3C42-B8CE-211EE28CDA2E}"/>
              </a:ext>
            </a:extLst>
          </p:cNvPr>
          <p:cNvSpPr/>
          <p:nvPr/>
        </p:nvSpPr>
        <p:spPr>
          <a:xfrm>
            <a:off x="281446" y="6433489"/>
            <a:ext cx="10441960" cy="276999"/>
          </a:xfrm>
          <a:prstGeom prst="rect">
            <a:avLst/>
          </a:prstGeom>
          <a:ln w="9525">
            <a:solidFill>
              <a:schemeClr val="tx1"/>
            </a:solidFill>
            <a:prstDash val="dash"/>
          </a:ln>
        </p:spPr>
        <p:txBody>
          <a:bodyPr wrap="square">
            <a:spAutoFit/>
          </a:bodyPr>
          <a:lstStyle/>
          <a:p>
            <a:r>
              <a:rPr lang="en-US" sz="1200" dirty="0"/>
              <a:t>S. Sheng, Z. Dong, J. Ye, L. Ma, Z. Yao, A. </a:t>
            </a:r>
            <a:r>
              <a:rPr lang="en-US" sz="1200" dirty="0" err="1"/>
              <a:t>Gholami</a:t>
            </a:r>
            <a:r>
              <a:rPr lang="en-US" sz="1200" dirty="0"/>
              <a:t>, M. Mahoney, K. </a:t>
            </a:r>
            <a:r>
              <a:rPr lang="en-US" sz="1200" dirty="0" err="1"/>
              <a:t>Keutzer</a:t>
            </a:r>
            <a:r>
              <a:rPr lang="en-US" sz="1200" dirty="0"/>
              <a:t>, Q-BERT: Hessian Based Ultra Low Precision Quantization of BERT</a:t>
            </a:r>
          </a:p>
        </p:txBody>
      </p:sp>
      <p:sp>
        <p:nvSpPr>
          <p:cNvPr id="10" name="TextBox 2">
            <a:extLst>
              <a:ext uri="{FF2B5EF4-FFF2-40B4-BE49-F238E27FC236}">
                <a16:creationId xmlns:a16="http://schemas.microsoft.com/office/drawing/2014/main" id="{690A63DA-A600-1F44-BB76-D4B43A01BC84}"/>
              </a:ext>
            </a:extLst>
          </p:cNvPr>
          <p:cNvSpPr txBox="1"/>
          <p:nvPr/>
        </p:nvSpPr>
        <p:spPr>
          <a:xfrm>
            <a:off x="204081" y="1288089"/>
            <a:ext cx="12150632" cy="1631216"/>
          </a:xfrm>
          <a:prstGeom prst="rect">
            <a:avLst/>
          </a:prstGeom>
          <a:noFill/>
        </p:spPr>
        <p:txBody>
          <a:bodyPr wrap="square" rtlCol="0">
            <a:spAutoFit/>
          </a:bodyPr>
          <a:lstStyle/>
          <a:p>
            <a:r>
              <a:rPr lang="en-US" sz="2000" dirty="0"/>
              <a:t>Weight (W) in MSA will be first </a:t>
            </a:r>
            <a:r>
              <a:rPr lang="en-US" sz="2000" b="1" dirty="0"/>
              <a:t>split</a:t>
            </a:r>
            <a:r>
              <a:rPr lang="en-US" sz="2000" dirty="0"/>
              <a:t> into N</a:t>
            </a:r>
            <a:r>
              <a:rPr lang="en-US" sz="2000" baseline="-25000" dirty="0"/>
              <a:t>h</a:t>
            </a:r>
            <a:r>
              <a:rPr lang="en-US" sz="2000" dirty="0"/>
              <a:t> (#head) pieces for computation.</a:t>
            </a:r>
          </a:p>
          <a:p>
            <a:endParaRPr lang="en-US" sz="2000" dirty="0"/>
          </a:p>
          <a:p>
            <a:pPr marL="342900" indent="-342900">
              <a:buFont typeface="Courier New" panose="02070309020205020404" pitchFamily="49" charset="0"/>
              <a:buChar char="o"/>
            </a:pPr>
            <a:r>
              <a:rPr lang="en-US" sz="2000" dirty="0"/>
              <a:t>Layer-wise quantization is suboptimal: quantize W as an entirety.</a:t>
            </a:r>
          </a:p>
          <a:p>
            <a:pPr marL="342900" indent="-342900">
              <a:buFont typeface="Courier New" panose="02070309020205020404" pitchFamily="49" charset="0"/>
              <a:buChar char="o"/>
            </a:pPr>
            <a:endParaRPr lang="en-US" sz="2000" dirty="0"/>
          </a:p>
          <a:p>
            <a:pPr marL="342900" indent="-342900">
              <a:buFont typeface="Courier New" panose="02070309020205020404" pitchFamily="49" charset="0"/>
              <a:buChar char="o"/>
            </a:pPr>
            <a:r>
              <a:rPr lang="en-US" sz="2000" dirty="0"/>
              <a:t>Group-wise quantization: bucket consecutive neurons together for quantization.</a:t>
            </a:r>
          </a:p>
        </p:txBody>
      </p:sp>
      <p:pic>
        <p:nvPicPr>
          <p:cNvPr id="18" name="Picture 17">
            <a:extLst>
              <a:ext uri="{FF2B5EF4-FFF2-40B4-BE49-F238E27FC236}">
                <a16:creationId xmlns:a16="http://schemas.microsoft.com/office/drawing/2014/main" id="{B4006A87-5ABB-8745-A39E-BA861B45DA84}"/>
              </a:ext>
            </a:extLst>
          </p:cNvPr>
          <p:cNvPicPr>
            <a:picLocks noChangeAspect="1"/>
          </p:cNvPicPr>
          <p:nvPr/>
        </p:nvPicPr>
        <p:blipFill>
          <a:blip r:embed="rId5"/>
          <a:stretch>
            <a:fillRect/>
          </a:stretch>
        </p:blipFill>
        <p:spPr>
          <a:xfrm>
            <a:off x="1334202" y="3150348"/>
            <a:ext cx="2286000" cy="2247900"/>
          </a:xfrm>
          <a:prstGeom prst="rect">
            <a:avLst/>
          </a:prstGeom>
        </p:spPr>
      </p:pic>
      <p:pic>
        <p:nvPicPr>
          <p:cNvPr id="2" name="Picture 1">
            <a:extLst>
              <a:ext uri="{FF2B5EF4-FFF2-40B4-BE49-F238E27FC236}">
                <a16:creationId xmlns:a16="http://schemas.microsoft.com/office/drawing/2014/main" id="{2FA777E4-5098-A246-B645-D0613042D43D}"/>
              </a:ext>
            </a:extLst>
          </p:cNvPr>
          <p:cNvPicPr>
            <a:picLocks noChangeAspect="1"/>
          </p:cNvPicPr>
          <p:nvPr/>
        </p:nvPicPr>
        <p:blipFill>
          <a:blip r:embed="rId6"/>
          <a:stretch>
            <a:fillRect/>
          </a:stretch>
        </p:blipFill>
        <p:spPr>
          <a:xfrm>
            <a:off x="4470296" y="3207498"/>
            <a:ext cx="2349500" cy="2133600"/>
          </a:xfrm>
          <a:prstGeom prst="rect">
            <a:avLst/>
          </a:prstGeom>
        </p:spPr>
      </p:pic>
      <p:pic>
        <p:nvPicPr>
          <p:cNvPr id="8" name="Picture 7">
            <a:extLst>
              <a:ext uri="{FF2B5EF4-FFF2-40B4-BE49-F238E27FC236}">
                <a16:creationId xmlns:a16="http://schemas.microsoft.com/office/drawing/2014/main" id="{DAB59B0F-C154-EA47-A4F9-C20624CA1D97}"/>
              </a:ext>
            </a:extLst>
          </p:cNvPr>
          <p:cNvPicPr>
            <a:picLocks noChangeAspect="1"/>
          </p:cNvPicPr>
          <p:nvPr/>
        </p:nvPicPr>
        <p:blipFill>
          <a:blip r:embed="rId7"/>
          <a:stretch>
            <a:fillRect/>
          </a:stretch>
        </p:blipFill>
        <p:spPr>
          <a:xfrm>
            <a:off x="7867928" y="3145713"/>
            <a:ext cx="2133600" cy="2209800"/>
          </a:xfrm>
          <a:prstGeom prst="rect">
            <a:avLst/>
          </a:prstGeom>
        </p:spPr>
      </p:pic>
      <p:sp>
        <p:nvSpPr>
          <p:cNvPr id="23" name="TextBox 22">
            <a:extLst>
              <a:ext uri="{FF2B5EF4-FFF2-40B4-BE49-F238E27FC236}">
                <a16:creationId xmlns:a16="http://schemas.microsoft.com/office/drawing/2014/main" id="{1F6CB0AA-6FB6-9943-A427-D1DFE9B680FB}"/>
              </a:ext>
            </a:extLst>
          </p:cNvPr>
          <p:cNvSpPr txBox="1"/>
          <p:nvPr/>
        </p:nvSpPr>
        <p:spPr>
          <a:xfrm>
            <a:off x="1692567" y="5475402"/>
            <a:ext cx="1317990" cy="307777"/>
          </a:xfrm>
          <a:prstGeom prst="rect">
            <a:avLst/>
          </a:prstGeom>
          <a:noFill/>
        </p:spPr>
        <p:txBody>
          <a:bodyPr wrap="none" rtlCol="0">
            <a:spAutoFit/>
          </a:bodyPr>
          <a:lstStyle/>
          <a:p>
            <a:r>
              <a:rPr lang="en-US" dirty="0"/>
              <a:t>(a) Layer-wise</a:t>
            </a:r>
          </a:p>
        </p:txBody>
      </p:sp>
      <p:sp>
        <p:nvSpPr>
          <p:cNvPr id="25" name="TextBox 24">
            <a:extLst>
              <a:ext uri="{FF2B5EF4-FFF2-40B4-BE49-F238E27FC236}">
                <a16:creationId xmlns:a16="http://schemas.microsoft.com/office/drawing/2014/main" id="{05B105E7-EFF7-744E-886E-C4256B973F44}"/>
              </a:ext>
            </a:extLst>
          </p:cNvPr>
          <p:cNvSpPr txBox="1"/>
          <p:nvPr/>
        </p:nvSpPr>
        <p:spPr>
          <a:xfrm>
            <a:off x="4684961" y="5475402"/>
            <a:ext cx="2271776" cy="307777"/>
          </a:xfrm>
          <a:prstGeom prst="rect">
            <a:avLst/>
          </a:prstGeom>
          <a:noFill/>
        </p:spPr>
        <p:txBody>
          <a:bodyPr wrap="none" rtlCol="0">
            <a:spAutoFit/>
          </a:bodyPr>
          <a:lstStyle/>
          <a:p>
            <a:r>
              <a:rPr lang="en-US" dirty="0"/>
              <a:t>(b) Group-wise (N</a:t>
            </a:r>
            <a:r>
              <a:rPr lang="en-US" baseline="-25000" dirty="0"/>
              <a:t>h</a:t>
            </a:r>
            <a:r>
              <a:rPr lang="en-US" dirty="0"/>
              <a:t> group)</a:t>
            </a:r>
          </a:p>
        </p:txBody>
      </p:sp>
      <p:sp>
        <p:nvSpPr>
          <p:cNvPr id="26" name="TextBox 25">
            <a:extLst>
              <a:ext uri="{FF2B5EF4-FFF2-40B4-BE49-F238E27FC236}">
                <a16:creationId xmlns:a16="http://schemas.microsoft.com/office/drawing/2014/main" id="{E82575EE-144C-2D46-8E04-7811C6306555}"/>
              </a:ext>
            </a:extLst>
          </p:cNvPr>
          <p:cNvSpPr txBox="1"/>
          <p:nvPr/>
        </p:nvSpPr>
        <p:spPr>
          <a:xfrm>
            <a:off x="7792462" y="5494725"/>
            <a:ext cx="2400016" cy="307777"/>
          </a:xfrm>
          <a:prstGeom prst="rect">
            <a:avLst/>
          </a:prstGeom>
          <a:noFill/>
        </p:spPr>
        <p:txBody>
          <a:bodyPr wrap="none" rtlCol="0">
            <a:spAutoFit/>
          </a:bodyPr>
          <a:lstStyle/>
          <a:p>
            <a:r>
              <a:rPr lang="en-US" dirty="0"/>
              <a:t>(c) Group-wise (2*N</a:t>
            </a:r>
            <a:r>
              <a:rPr lang="en-US" baseline="-25000" dirty="0"/>
              <a:t>h</a:t>
            </a:r>
            <a:r>
              <a:rPr lang="en-US" dirty="0"/>
              <a:t> group)</a:t>
            </a:r>
          </a:p>
        </p:txBody>
      </p:sp>
    </p:spTree>
    <p:extLst>
      <p:ext uri="{BB962C8B-B14F-4D97-AF65-F5344CB8AC3E}">
        <p14:creationId xmlns:p14="http://schemas.microsoft.com/office/powerpoint/2010/main" val="10169153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0" name="Rectangle 19"/>
          <p:cNvSpPr/>
          <p:nvPr/>
        </p:nvSpPr>
        <p:spPr>
          <a:xfrm>
            <a:off x="0" y="0"/>
            <a:ext cx="12192000" cy="107442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sym typeface="Arial"/>
            </a:endParaRPr>
          </a:p>
        </p:txBody>
      </p:sp>
      <p:pic>
        <p:nvPicPr>
          <p:cNvPr id="266" name="Google Shape;266;p42"/>
          <p:cNvPicPr preferRelativeResize="0"/>
          <p:nvPr/>
        </p:nvPicPr>
        <p:blipFill rotWithShape="1">
          <a:blip r:embed="rId3">
            <a:alphaModFix/>
          </a:blip>
          <a:srcRect/>
          <a:stretch/>
        </p:blipFill>
        <p:spPr>
          <a:xfrm>
            <a:off x="10561320" y="146173"/>
            <a:ext cx="1589312" cy="838027"/>
          </a:xfrm>
          <a:prstGeom prst="rect">
            <a:avLst/>
          </a:prstGeom>
          <a:noFill/>
          <a:ln>
            <a:noFill/>
          </a:ln>
        </p:spPr>
      </p:pic>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r="71623"/>
          <a:stretch/>
        </p:blipFill>
        <p:spPr>
          <a:xfrm>
            <a:off x="204081" y="151672"/>
            <a:ext cx="1018929" cy="794004"/>
          </a:xfrm>
          <a:prstGeom prst="rect">
            <a:avLst/>
          </a:prstGeom>
        </p:spPr>
      </p:pic>
      <p:sp>
        <p:nvSpPr>
          <p:cNvPr id="37" name="Google Shape;298;p45"/>
          <p:cNvSpPr txBox="1">
            <a:spLocks/>
          </p:cNvSpPr>
          <p:nvPr/>
        </p:nvSpPr>
        <p:spPr>
          <a:xfrm>
            <a:off x="1360194" y="75517"/>
            <a:ext cx="9363212" cy="785400"/>
          </a:xfrm>
          <a:prstGeom prst="rect">
            <a:avLst/>
          </a:prstGeom>
          <a:noFill/>
          <a:ln>
            <a:noFill/>
          </a:ln>
        </p:spPr>
        <p:txBody>
          <a:bodyPr spcFirstLastPara="1" vert="horz" wrap="square" lIns="91425" tIns="45700" rIns="91425" bIns="457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nSpc>
                <a:spcPct val="100000"/>
              </a:lnSpc>
              <a:spcBef>
                <a:spcPts val="0"/>
              </a:spcBef>
              <a:buClrTx/>
              <a:buSzPts val="3200"/>
            </a:pPr>
            <a:r>
              <a:rPr lang="en-US" sz="3200" dirty="0">
                <a:solidFill>
                  <a:prstClr val="white"/>
                </a:solidFill>
                <a:latin typeface="Calibri"/>
                <a:ea typeface="Calibri"/>
                <a:cs typeface="Calibri"/>
                <a:sym typeface="Calibri"/>
              </a:rPr>
              <a:t>Stanford Sentiment Treebank</a:t>
            </a:r>
            <a:endParaRPr kumimoji="0" lang="en-US" sz="3200" b="0" i="0" u="none" strike="noStrike" kern="1200" cap="none" spc="0" normalizeH="0" baseline="0" noProof="0" dirty="0">
              <a:ln>
                <a:noFill/>
              </a:ln>
              <a:solidFill>
                <a:prstClr val="white"/>
              </a:solidFill>
              <a:effectLst/>
              <a:uLnTx/>
              <a:uFillTx/>
              <a:latin typeface="Calibri"/>
              <a:ea typeface="Calibri"/>
              <a:cs typeface="Calibri"/>
              <a:sym typeface="Calibri"/>
            </a:endParaRPr>
          </a:p>
        </p:txBody>
      </p:sp>
      <p:pic>
        <p:nvPicPr>
          <p:cNvPr id="4" name="Picture 3">
            <a:extLst>
              <a:ext uri="{FF2B5EF4-FFF2-40B4-BE49-F238E27FC236}">
                <a16:creationId xmlns:a16="http://schemas.microsoft.com/office/drawing/2014/main" id="{68435852-C2BC-1649-98E6-63C2A6CDC753}"/>
              </a:ext>
            </a:extLst>
          </p:cNvPr>
          <p:cNvPicPr>
            <a:picLocks noChangeAspect="1"/>
          </p:cNvPicPr>
          <p:nvPr/>
        </p:nvPicPr>
        <p:blipFill>
          <a:blip r:embed="rId5"/>
          <a:stretch>
            <a:fillRect/>
          </a:stretch>
        </p:blipFill>
        <p:spPr>
          <a:xfrm>
            <a:off x="5512241" y="1130373"/>
            <a:ext cx="5623844" cy="4996675"/>
          </a:xfrm>
          <a:prstGeom prst="rect">
            <a:avLst/>
          </a:prstGeom>
        </p:spPr>
      </p:pic>
      <p:sp>
        <p:nvSpPr>
          <p:cNvPr id="12" name="Rectangle 11">
            <a:extLst>
              <a:ext uri="{FF2B5EF4-FFF2-40B4-BE49-F238E27FC236}">
                <a16:creationId xmlns:a16="http://schemas.microsoft.com/office/drawing/2014/main" id="{1B2E298E-84D8-3940-8490-3F287A2B1F13}"/>
              </a:ext>
            </a:extLst>
          </p:cNvPr>
          <p:cNvSpPr/>
          <p:nvPr/>
        </p:nvSpPr>
        <p:spPr>
          <a:xfrm>
            <a:off x="370114" y="6469444"/>
            <a:ext cx="10765971" cy="276999"/>
          </a:xfrm>
          <a:prstGeom prst="rect">
            <a:avLst/>
          </a:prstGeom>
          <a:ln w="9525">
            <a:solidFill>
              <a:schemeClr val="tx1"/>
            </a:solidFill>
            <a:prstDash val="dash"/>
          </a:ln>
        </p:spPr>
        <p:txBody>
          <a:bodyPr wrap="square">
            <a:spAutoFit/>
          </a:bodyPr>
          <a:lstStyle/>
          <a:p>
            <a:r>
              <a:rPr lang="en-US" sz="1200" dirty="0"/>
              <a:t>S. Sheng, Z. Dong, J. Ye, L. Ma, Z. Yao, A. </a:t>
            </a:r>
            <a:r>
              <a:rPr lang="en-US" sz="1200" dirty="0" err="1"/>
              <a:t>Gholami</a:t>
            </a:r>
            <a:r>
              <a:rPr lang="en-US" sz="1200" dirty="0"/>
              <a:t>, M. Mahoney, K. </a:t>
            </a:r>
            <a:r>
              <a:rPr lang="en-US" sz="1200" dirty="0" err="1"/>
              <a:t>Keutzer</a:t>
            </a:r>
            <a:r>
              <a:rPr lang="en-US" sz="1200" dirty="0"/>
              <a:t>, Q-BERT: Hessian Based Ultra Low Precision Quantization of BERT</a:t>
            </a:r>
          </a:p>
        </p:txBody>
      </p:sp>
      <p:pic>
        <p:nvPicPr>
          <p:cNvPr id="6" name="Picture 5">
            <a:extLst>
              <a:ext uri="{FF2B5EF4-FFF2-40B4-BE49-F238E27FC236}">
                <a16:creationId xmlns:a16="http://schemas.microsoft.com/office/drawing/2014/main" id="{C4028C35-D5BA-4E41-A926-34DD22D2855F}"/>
              </a:ext>
            </a:extLst>
          </p:cNvPr>
          <p:cNvPicPr>
            <a:picLocks noChangeAspect="1"/>
          </p:cNvPicPr>
          <p:nvPr/>
        </p:nvPicPr>
        <p:blipFill>
          <a:blip r:embed="rId6"/>
          <a:stretch>
            <a:fillRect/>
          </a:stretch>
        </p:blipFill>
        <p:spPr>
          <a:xfrm>
            <a:off x="436792" y="3118172"/>
            <a:ext cx="2589208" cy="2620341"/>
          </a:xfrm>
          <a:prstGeom prst="rect">
            <a:avLst/>
          </a:prstGeom>
        </p:spPr>
      </p:pic>
      <p:pic>
        <p:nvPicPr>
          <p:cNvPr id="9" name="Picture 8">
            <a:extLst>
              <a:ext uri="{FF2B5EF4-FFF2-40B4-BE49-F238E27FC236}">
                <a16:creationId xmlns:a16="http://schemas.microsoft.com/office/drawing/2014/main" id="{32BF0AAB-7949-CC49-A835-519FE540A5A7}"/>
              </a:ext>
            </a:extLst>
          </p:cNvPr>
          <p:cNvPicPr>
            <a:picLocks noChangeAspect="1"/>
          </p:cNvPicPr>
          <p:nvPr/>
        </p:nvPicPr>
        <p:blipFill>
          <a:blip r:embed="rId7"/>
          <a:stretch>
            <a:fillRect/>
          </a:stretch>
        </p:blipFill>
        <p:spPr>
          <a:xfrm>
            <a:off x="429156" y="1541803"/>
            <a:ext cx="2630719" cy="965116"/>
          </a:xfrm>
          <a:prstGeom prst="rect">
            <a:avLst/>
          </a:prstGeom>
        </p:spPr>
      </p:pic>
      <p:pic>
        <p:nvPicPr>
          <p:cNvPr id="3" name="Picture 2">
            <a:extLst>
              <a:ext uri="{FF2B5EF4-FFF2-40B4-BE49-F238E27FC236}">
                <a16:creationId xmlns:a16="http://schemas.microsoft.com/office/drawing/2014/main" id="{649DF1FC-5158-0344-90B4-B935949A5A4D}"/>
              </a:ext>
            </a:extLst>
          </p:cNvPr>
          <p:cNvPicPr>
            <a:picLocks noChangeAspect="1"/>
          </p:cNvPicPr>
          <p:nvPr/>
        </p:nvPicPr>
        <p:blipFill rotWithShape="1">
          <a:blip r:embed="rId8"/>
          <a:srcRect l="5278" t="16333" r="83767" b="13474"/>
          <a:stretch/>
        </p:blipFill>
        <p:spPr>
          <a:xfrm>
            <a:off x="3409121" y="1781899"/>
            <a:ext cx="1093305" cy="4227446"/>
          </a:xfrm>
          <a:prstGeom prst="rect">
            <a:avLst/>
          </a:prstGeom>
        </p:spPr>
      </p:pic>
      <p:sp>
        <p:nvSpPr>
          <p:cNvPr id="5" name="TextBox 4">
            <a:extLst>
              <a:ext uri="{FF2B5EF4-FFF2-40B4-BE49-F238E27FC236}">
                <a16:creationId xmlns:a16="http://schemas.microsoft.com/office/drawing/2014/main" id="{10DABE7F-E6C6-3747-B5E6-757338B56FD7}"/>
              </a:ext>
            </a:extLst>
          </p:cNvPr>
          <p:cNvSpPr txBox="1"/>
          <p:nvPr/>
        </p:nvSpPr>
        <p:spPr>
          <a:xfrm>
            <a:off x="1063486" y="2563834"/>
            <a:ext cx="1335819" cy="276999"/>
          </a:xfrm>
          <a:prstGeom prst="rect">
            <a:avLst/>
          </a:prstGeom>
          <a:noFill/>
        </p:spPr>
        <p:txBody>
          <a:bodyPr wrap="square" rtlCol="0">
            <a:spAutoFit/>
          </a:bodyPr>
          <a:lstStyle/>
          <a:p>
            <a:pPr algn="ctr"/>
            <a:r>
              <a:rPr lang="en-US" sz="1200" dirty="0"/>
              <a:t>10</a:t>
            </a:r>
            <a:r>
              <a:rPr lang="en-US" sz="1200" baseline="30000" dirty="0"/>
              <a:t>th</a:t>
            </a:r>
            <a:r>
              <a:rPr lang="en-US" sz="1200" dirty="0"/>
              <a:t> Layer</a:t>
            </a:r>
          </a:p>
        </p:txBody>
      </p:sp>
      <p:sp>
        <p:nvSpPr>
          <p:cNvPr id="15" name="TextBox 14">
            <a:extLst>
              <a:ext uri="{FF2B5EF4-FFF2-40B4-BE49-F238E27FC236}">
                <a16:creationId xmlns:a16="http://schemas.microsoft.com/office/drawing/2014/main" id="{76765B10-2F15-344C-B271-0B2A76D1FB53}"/>
              </a:ext>
            </a:extLst>
          </p:cNvPr>
          <p:cNvSpPr txBox="1"/>
          <p:nvPr/>
        </p:nvSpPr>
        <p:spPr>
          <a:xfrm>
            <a:off x="1063486" y="5838173"/>
            <a:ext cx="1335819" cy="276999"/>
          </a:xfrm>
          <a:prstGeom prst="rect">
            <a:avLst/>
          </a:prstGeom>
          <a:noFill/>
        </p:spPr>
        <p:txBody>
          <a:bodyPr wrap="square" rtlCol="0">
            <a:spAutoFit/>
          </a:bodyPr>
          <a:lstStyle/>
          <a:p>
            <a:pPr algn="ctr"/>
            <a:r>
              <a:rPr lang="en-US" sz="1200" dirty="0"/>
              <a:t>3</a:t>
            </a:r>
            <a:r>
              <a:rPr lang="en-US" sz="1200" baseline="30000" dirty="0"/>
              <a:t>rd</a:t>
            </a:r>
            <a:r>
              <a:rPr lang="en-US" sz="1200" dirty="0"/>
              <a:t> Layer</a:t>
            </a:r>
          </a:p>
        </p:txBody>
      </p:sp>
      <p:sp>
        <p:nvSpPr>
          <p:cNvPr id="14" name="Rounded Rectangle 13">
            <a:extLst>
              <a:ext uri="{FF2B5EF4-FFF2-40B4-BE49-F238E27FC236}">
                <a16:creationId xmlns:a16="http://schemas.microsoft.com/office/drawing/2014/main" id="{2700A74B-7751-5841-84F0-1C8ECDCC6547}"/>
              </a:ext>
            </a:extLst>
          </p:cNvPr>
          <p:cNvSpPr/>
          <p:nvPr/>
        </p:nvSpPr>
        <p:spPr>
          <a:xfrm>
            <a:off x="5410202" y="2823422"/>
            <a:ext cx="5763983" cy="1074420"/>
          </a:xfrm>
          <a:prstGeom prst="roundRect">
            <a:avLst/>
          </a:prstGeom>
          <a:noFill/>
          <a:ln w="2540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dirty="0"/>
          </a:p>
        </p:txBody>
      </p:sp>
    </p:spTree>
    <p:extLst>
      <p:ext uri="{BB962C8B-B14F-4D97-AF65-F5344CB8AC3E}">
        <p14:creationId xmlns:p14="http://schemas.microsoft.com/office/powerpoint/2010/main" val="1678444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0" name="Rectangle 19"/>
          <p:cNvSpPr/>
          <p:nvPr/>
        </p:nvSpPr>
        <p:spPr>
          <a:xfrm>
            <a:off x="0" y="0"/>
            <a:ext cx="12192000" cy="107442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sym typeface="Arial"/>
            </a:endParaRPr>
          </a:p>
        </p:txBody>
      </p:sp>
      <p:pic>
        <p:nvPicPr>
          <p:cNvPr id="266" name="Google Shape;266;p42"/>
          <p:cNvPicPr preferRelativeResize="0"/>
          <p:nvPr/>
        </p:nvPicPr>
        <p:blipFill rotWithShape="1">
          <a:blip r:embed="rId3">
            <a:alphaModFix/>
          </a:blip>
          <a:srcRect/>
          <a:stretch/>
        </p:blipFill>
        <p:spPr>
          <a:xfrm>
            <a:off x="10561320" y="146173"/>
            <a:ext cx="1589312" cy="838027"/>
          </a:xfrm>
          <a:prstGeom prst="rect">
            <a:avLst/>
          </a:prstGeom>
          <a:noFill/>
          <a:ln>
            <a:noFill/>
          </a:ln>
        </p:spPr>
      </p:pic>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r="71623"/>
          <a:stretch/>
        </p:blipFill>
        <p:spPr>
          <a:xfrm>
            <a:off x="204081" y="151672"/>
            <a:ext cx="1018929" cy="794004"/>
          </a:xfrm>
          <a:prstGeom prst="rect">
            <a:avLst/>
          </a:prstGeom>
        </p:spPr>
      </p:pic>
      <p:sp>
        <p:nvSpPr>
          <p:cNvPr id="37" name="Google Shape;298;p45"/>
          <p:cNvSpPr txBox="1">
            <a:spLocks/>
          </p:cNvSpPr>
          <p:nvPr/>
        </p:nvSpPr>
        <p:spPr>
          <a:xfrm>
            <a:off x="1360194" y="75517"/>
            <a:ext cx="9363212" cy="785400"/>
          </a:xfrm>
          <a:prstGeom prst="rect">
            <a:avLst/>
          </a:prstGeom>
          <a:noFill/>
          <a:ln>
            <a:noFill/>
          </a:ln>
        </p:spPr>
        <p:txBody>
          <a:bodyPr spcFirstLastPara="1" vert="horz" wrap="square" lIns="91425" tIns="45700" rIns="91425" bIns="457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nSpc>
                <a:spcPct val="100000"/>
              </a:lnSpc>
              <a:spcBef>
                <a:spcPts val="0"/>
              </a:spcBef>
              <a:buClrTx/>
              <a:buSzPts val="3200"/>
            </a:pPr>
            <a:r>
              <a:rPr lang="en-US" sz="3200" dirty="0">
                <a:solidFill>
                  <a:prstClr val="white"/>
                </a:solidFill>
                <a:latin typeface="Calibri"/>
                <a:ea typeface="Calibri"/>
                <a:cs typeface="Calibri"/>
                <a:sym typeface="Calibri"/>
              </a:rPr>
              <a:t>Stanford Sentiment Treebank</a:t>
            </a:r>
            <a:endParaRPr kumimoji="0" lang="en-US" sz="3200" b="0" i="0" u="none" strike="noStrike" kern="1200" cap="none" spc="0" normalizeH="0" baseline="0" noProof="0" dirty="0">
              <a:ln>
                <a:noFill/>
              </a:ln>
              <a:solidFill>
                <a:prstClr val="white"/>
              </a:solidFill>
              <a:effectLst/>
              <a:uLnTx/>
              <a:uFillTx/>
              <a:latin typeface="Calibri"/>
              <a:ea typeface="Calibri"/>
              <a:cs typeface="Calibri"/>
              <a:sym typeface="Calibri"/>
            </a:endParaRPr>
          </a:p>
        </p:txBody>
      </p:sp>
      <p:pic>
        <p:nvPicPr>
          <p:cNvPr id="4" name="Picture 3">
            <a:extLst>
              <a:ext uri="{FF2B5EF4-FFF2-40B4-BE49-F238E27FC236}">
                <a16:creationId xmlns:a16="http://schemas.microsoft.com/office/drawing/2014/main" id="{68435852-C2BC-1649-98E6-63C2A6CDC753}"/>
              </a:ext>
            </a:extLst>
          </p:cNvPr>
          <p:cNvPicPr>
            <a:picLocks noChangeAspect="1"/>
          </p:cNvPicPr>
          <p:nvPr/>
        </p:nvPicPr>
        <p:blipFill>
          <a:blip r:embed="rId5"/>
          <a:stretch>
            <a:fillRect/>
          </a:stretch>
        </p:blipFill>
        <p:spPr>
          <a:xfrm>
            <a:off x="5512241" y="1130373"/>
            <a:ext cx="5623844" cy="4996675"/>
          </a:xfrm>
          <a:prstGeom prst="rect">
            <a:avLst/>
          </a:prstGeom>
        </p:spPr>
      </p:pic>
      <p:sp>
        <p:nvSpPr>
          <p:cNvPr id="12" name="Rectangle 11">
            <a:extLst>
              <a:ext uri="{FF2B5EF4-FFF2-40B4-BE49-F238E27FC236}">
                <a16:creationId xmlns:a16="http://schemas.microsoft.com/office/drawing/2014/main" id="{1B2E298E-84D8-3940-8490-3F287A2B1F13}"/>
              </a:ext>
            </a:extLst>
          </p:cNvPr>
          <p:cNvSpPr/>
          <p:nvPr/>
        </p:nvSpPr>
        <p:spPr>
          <a:xfrm>
            <a:off x="370114" y="6469444"/>
            <a:ext cx="10765971" cy="276999"/>
          </a:xfrm>
          <a:prstGeom prst="rect">
            <a:avLst/>
          </a:prstGeom>
          <a:ln w="9525">
            <a:solidFill>
              <a:schemeClr val="tx1"/>
            </a:solidFill>
            <a:prstDash val="dash"/>
          </a:ln>
        </p:spPr>
        <p:txBody>
          <a:bodyPr wrap="square">
            <a:spAutoFit/>
          </a:bodyPr>
          <a:lstStyle/>
          <a:p>
            <a:r>
              <a:rPr lang="en-US" sz="1200" dirty="0"/>
              <a:t>S. Sheng, Z. Dong, J. Ye, L. Ma, Z. Yao, A. </a:t>
            </a:r>
            <a:r>
              <a:rPr lang="en-US" sz="1200" dirty="0" err="1"/>
              <a:t>Gholami</a:t>
            </a:r>
            <a:r>
              <a:rPr lang="en-US" sz="1200" dirty="0"/>
              <a:t>, M. Mahoney, K. </a:t>
            </a:r>
            <a:r>
              <a:rPr lang="en-US" sz="1200" dirty="0" err="1"/>
              <a:t>Keutzer</a:t>
            </a:r>
            <a:r>
              <a:rPr lang="en-US" sz="1200" dirty="0"/>
              <a:t>, Q-BERT: Hessian Based Ultra Low Precision Quantization of BERT</a:t>
            </a:r>
          </a:p>
        </p:txBody>
      </p:sp>
      <p:pic>
        <p:nvPicPr>
          <p:cNvPr id="6" name="Picture 5">
            <a:extLst>
              <a:ext uri="{FF2B5EF4-FFF2-40B4-BE49-F238E27FC236}">
                <a16:creationId xmlns:a16="http://schemas.microsoft.com/office/drawing/2014/main" id="{C4028C35-D5BA-4E41-A926-34DD22D2855F}"/>
              </a:ext>
            </a:extLst>
          </p:cNvPr>
          <p:cNvPicPr>
            <a:picLocks noChangeAspect="1"/>
          </p:cNvPicPr>
          <p:nvPr/>
        </p:nvPicPr>
        <p:blipFill>
          <a:blip r:embed="rId6"/>
          <a:stretch>
            <a:fillRect/>
          </a:stretch>
        </p:blipFill>
        <p:spPr>
          <a:xfrm>
            <a:off x="436792" y="3118172"/>
            <a:ext cx="2589208" cy="2620341"/>
          </a:xfrm>
          <a:prstGeom prst="rect">
            <a:avLst/>
          </a:prstGeom>
        </p:spPr>
      </p:pic>
      <p:pic>
        <p:nvPicPr>
          <p:cNvPr id="9" name="Picture 8">
            <a:extLst>
              <a:ext uri="{FF2B5EF4-FFF2-40B4-BE49-F238E27FC236}">
                <a16:creationId xmlns:a16="http://schemas.microsoft.com/office/drawing/2014/main" id="{32BF0AAB-7949-CC49-A835-519FE540A5A7}"/>
              </a:ext>
            </a:extLst>
          </p:cNvPr>
          <p:cNvPicPr>
            <a:picLocks noChangeAspect="1"/>
          </p:cNvPicPr>
          <p:nvPr/>
        </p:nvPicPr>
        <p:blipFill>
          <a:blip r:embed="rId7"/>
          <a:stretch>
            <a:fillRect/>
          </a:stretch>
        </p:blipFill>
        <p:spPr>
          <a:xfrm>
            <a:off x="429156" y="1541803"/>
            <a:ext cx="2630719" cy="965116"/>
          </a:xfrm>
          <a:prstGeom prst="rect">
            <a:avLst/>
          </a:prstGeom>
        </p:spPr>
      </p:pic>
      <p:pic>
        <p:nvPicPr>
          <p:cNvPr id="3" name="Picture 2">
            <a:extLst>
              <a:ext uri="{FF2B5EF4-FFF2-40B4-BE49-F238E27FC236}">
                <a16:creationId xmlns:a16="http://schemas.microsoft.com/office/drawing/2014/main" id="{649DF1FC-5158-0344-90B4-B935949A5A4D}"/>
              </a:ext>
            </a:extLst>
          </p:cNvPr>
          <p:cNvPicPr>
            <a:picLocks noChangeAspect="1"/>
          </p:cNvPicPr>
          <p:nvPr/>
        </p:nvPicPr>
        <p:blipFill rotWithShape="1">
          <a:blip r:embed="rId8"/>
          <a:srcRect l="5278" t="16333" r="83767" b="13474"/>
          <a:stretch/>
        </p:blipFill>
        <p:spPr>
          <a:xfrm>
            <a:off x="3409121" y="1781899"/>
            <a:ext cx="1093305" cy="4227446"/>
          </a:xfrm>
          <a:prstGeom prst="rect">
            <a:avLst/>
          </a:prstGeom>
        </p:spPr>
      </p:pic>
      <p:sp>
        <p:nvSpPr>
          <p:cNvPr id="5" name="TextBox 4">
            <a:extLst>
              <a:ext uri="{FF2B5EF4-FFF2-40B4-BE49-F238E27FC236}">
                <a16:creationId xmlns:a16="http://schemas.microsoft.com/office/drawing/2014/main" id="{10DABE7F-E6C6-3747-B5E6-757338B56FD7}"/>
              </a:ext>
            </a:extLst>
          </p:cNvPr>
          <p:cNvSpPr txBox="1"/>
          <p:nvPr/>
        </p:nvSpPr>
        <p:spPr>
          <a:xfrm>
            <a:off x="1063486" y="2563834"/>
            <a:ext cx="1335819" cy="276999"/>
          </a:xfrm>
          <a:prstGeom prst="rect">
            <a:avLst/>
          </a:prstGeom>
          <a:noFill/>
        </p:spPr>
        <p:txBody>
          <a:bodyPr wrap="square" rtlCol="0">
            <a:spAutoFit/>
          </a:bodyPr>
          <a:lstStyle/>
          <a:p>
            <a:pPr algn="ctr"/>
            <a:r>
              <a:rPr lang="en-US" sz="1200" dirty="0"/>
              <a:t>10</a:t>
            </a:r>
            <a:r>
              <a:rPr lang="en-US" sz="1200" baseline="30000" dirty="0"/>
              <a:t>th</a:t>
            </a:r>
            <a:r>
              <a:rPr lang="en-US" sz="1200" dirty="0"/>
              <a:t> Layer</a:t>
            </a:r>
          </a:p>
        </p:txBody>
      </p:sp>
      <p:sp>
        <p:nvSpPr>
          <p:cNvPr id="15" name="TextBox 14">
            <a:extLst>
              <a:ext uri="{FF2B5EF4-FFF2-40B4-BE49-F238E27FC236}">
                <a16:creationId xmlns:a16="http://schemas.microsoft.com/office/drawing/2014/main" id="{76765B10-2F15-344C-B271-0B2A76D1FB53}"/>
              </a:ext>
            </a:extLst>
          </p:cNvPr>
          <p:cNvSpPr txBox="1"/>
          <p:nvPr/>
        </p:nvSpPr>
        <p:spPr>
          <a:xfrm>
            <a:off x="1063486" y="5838173"/>
            <a:ext cx="1335819" cy="276999"/>
          </a:xfrm>
          <a:prstGeom prst="rect">
            <a:avLst/>
          </a:prstGeom>
          <a:noFill/>
        </p:spPr>
        <p:txBody>
          <a:bodyPr wrap="square" rtlCol="0">
            <a:spAutoFit/>
          </a:bodyPr>
          <a:lstStyle/>
          <a:p>
            <a:pPr algn="ctr"/>
            <a:r>
              <a:rPr lang="en-US" sz="1200" dirty="0"/>
              <a:t>3</a:t>
            </a:r>
            <a:r>
              <a:rPr lang="en-US" sz="1200" baseline="30000" dirty="0"/>
              <a:t>rd</a:t>
            </a:r>
            <a:r>
              <a:rPr lang="en-US" sz="1200" dirty="0"/>
              <a:t> Layer</a:t>
            </a:r>
          </a:p>
        </p:txBody>
      </p:sp>
      <p:sp>
        <p:nvSpPr>
          <p:cNvPr id="14" name="Rounded Rectangle 13">
            <a:extLst>
              <a:ext uri="{FF2B5EF4-FFF2-40B4-BE49-F238E27FC236}">
                <a16:creationId xmlns:a16="http://schemas.microsoft.com/office/drawing/2014/main" id="{2700A74B-7751-5841-84F0-1C8ECDCC6547}"/>
              </a:ext>
            </a:extLst>
          </p:cNvPr>
          <p:cNvSpPr/>
          <p:nvPr/>
        </p:nvSpPr>
        <p:spPr>
          <a:xfrm>
            <a:off x="5363938" y="3619500"/>
            <a:ext cx="5913662" cy="1417445"/>
          </a:xfrm>
          <a:prstGeom prst="roundRect">
            <a:avLst/>
          </a:prstGeom>
          <a:noFill/>
          <a:ln w="2540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dirty="0"/>
          </a:p>
        </p:txBody>
      </p:sp>
    </p:spTree>
    <p:extLst>
      <p:ext uri="{BB962C8B-B14F-4D97-AF65-F5344CB8AC3E}">
        <p14:creationId xmlns:p14="http://schemas.microsoft.com/office/powerpoint/2010/main" val="295997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0" name="Rectangle 19"/>
          <p:cNvSpPr/>
          <p:nvPr/>
        </p:nvSpPr>
        <p:spPr>
          <a:xfrm>
            <a:off x="0" y="0"/>
            <a:ext cx="12192000" cy="107442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sym typeface="Arial"/>
            </a:endParaRPr>
          </a:p>
        </p:txBody>
      </p:sp>
      <p:pic>
        <p:nvPicPr>
          <p:cNvPr id="266" name="Google Shape;266;p42"/>
          <p:cNvPicPr preferRelativeResize="0"/>
          <p:nvPr/>
        </p:nvPicPr>
        <p:blipFill rotWithShape="1">
          <a:blip r:embed="rId3">
            <a:alphaModFix/>
          </a:blip>
          <a:srcRect/>
          <a:stretch/>
        </p:blipFill>
        <p:spPr>
          <a:xfrm>
            <a:off x="10561320" y="146173"/>
            <a:ext cx="1589312" cy="838027"/>
          </a:xfrm>
          <a:prstGeom prst="rect">
            <a:avLst/>
          </a:prstGeom>
          <a:noFill/>
          <a:ln>
            <a:noFill/>
          </a:ln>
        </p:spPr>
      </p:pic>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r="71623"/>
          <a:stretch/>
        </p:blipFill>
        <p:spPr>
          <a:xfrm>
            <a:off x="204081" y="151672"/>
            <a:ext cx="1018929" cy="794004"/>
          </a:xfrm>
          <a:prstGeom prst="rect">
            <a:avLst/>
          </a:prstGeom>
        </p:spPr>
      </p:pic>
      <p:sp>
        <p:nvSpPr>
          <p:cNvPr id="37" name="Google Shape;298;p45"/>
          <p:cNvSpPr txBox="1">
            <a:spLocks/>
          </p:cNvSpPr>
          <p:nvPr/>
        </p:nvSpPr>
        <p:spPr>
          <a:xfrm>
            <a:off x="1360194" y="75517"/>
            <a:ext cx="9363212" cy="785400"/>
          </a:xfrm>
          <a:prstGeom prst="rect">
            <a:avLst/>
          </a:prstGeom>
          <a:noFill/>
          <a:ln>
            <a:noFill/>
          </a:ln>
        </p:spPr>
        <p:txBody>
          <a:bodyPr spcFirstLastPara="1" vert="horz" wrap="square" lIns="91425" tIns="45700" rIns="91425" bIns="457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nSpc>
                <a:spcPct val="100000"/>
              </a:lnSpc>
              <a:spcBef>
                <a:spcPts val="0"/>
              </a:spcBef>
              <a:buClrTx/>
              <a:buSzPts val="3200"/>
            </a:pPr>
            <a:r>
              <a:rPr lang="en-US" sz="3200" dirty="0">
                <a:solidFill>
                  <a:prstClr val="white"/>
                </a:solidFill>
                <a:latin typeface="Calibri"/>
                <a:ea typeface="Calibri"/>
                <a:cs typeface="Calibri"/>
                <a:sym typeface="Calibri"/>
              </a:rPr>
              <a:t>Stanford Sentiment Treebank</a:t>
            </a:r>
            <a:endParaRPr kumimoji="0" lang="en-US" sz="3200" b="0" i="0" u="none" strike="noStrike" kern="1200" cap="none" spc="0" normalizeH="0" baseline="0" noProof="0" dirty="0">
              <a:ln>
                <a:noFill/>
              </a:ln>
              <a:solidFill>
                <a:prstClr val="white"/>
              </a:solidFill>
              <a:effectLst/>
              <a:uLnTx/>
              <a:uFillTx/>
              <a:latin typeface="Calibri"/>
              <a:ea typeface="Calibri"/>
              <a:cs typeface="Calibri"/>
              <a:sym typeface="Calibri"/>
            </a:endParaRPr>
          </a:p>
        </p:txBody>
      </p:sp>
      <p:pic>
        <p:nvPicPr>
          <p:cNvPr id="4" name="Picture 3">
            <a:extLst>
              <a:ext uri="{FF2B5EF4-FFF2-40B4-BE49-F238E27FC236}">
                <a16:creationId xmlns:a16="http://schemas.microsoft.com/office/drawing/2014/main" id="{68435852-C2BC-1649-98E6-63C2A6CDC753}"/>
              </a:ext>
            </a:extLst>
          </p:cNvPr>
          <p:cNvPicPr>
            <a:picLocks noChangeAspect="1"/>
          </p:cNvPicPr>
          <p:nvPr/>
        </p:nvPicPr>
        <p:blipFill>
          <a:blip r:embed="rId5"/>
          <a:stretch>
            <a:fillRect/>
          </a:stretch>
        </p:blipFill>
        <p:spPr>
          <a:xfrm>
            <a:off x="5512241" y="1130373"/>
            <a:ext cx="5623844" cy="4996675"/>
          </a:xfrm>
          <a:prstGeom prst="rect">
            <a:avLst/>
          </a:prstGeom>
        </p:spPr>
      </p:pic>
      <p:sp>
        <p:nvSpPr>
          <p:cNvPr id="12" name="Rectangle 11">
            <a:extLst>
              <a:ext uri="{FF2B5EF4-FFF2-40B4-BE49-F238E27FC236}">
                <a16:creationId xmlns:a16="http://schemas.microsoft.com/office/drawing/2014/main" id="{1B2E298E-84D8-3940-8490-3F287A2B1F13}"/>
              </a:ext>
            </a:extLst>
          </p:cNvPr>
          <p:cNvSpPr/>
          <p:nvPr/>
        </p:nvSpPr>
        <p:spPr>
          <a:xfrm>
            <a:off x="370114" y="6469444"/>
            <a:ext cx="10765971" cy="276999"/>
          </a:xfrm>
          <a:prstGeom prst="rect">
            <a:avLst/>
          </a:prstGeom>
          <a:ln w="9525">
            <a:solidFill>
              <a:schemeClr val="tx1"/>
            </a:solidFill>
            <a:prstDash val="dash"/>
          </a:ln>
        </p:spPr>
        <p:txBody>
          <a:bodyPr wrap="square">
            <a:spAutoFit/>
          </a:bodyPr>
          <a:lstStyle/>
          <a:p>
            <a:r>
              <a:rPr lang="en-US" sz="1200" dirty="0"/>
              <a:t>S. Sheng, Z. Dong, J. Ye, L. Ma, Z. Yao, A. </a:t>
            </a:r>
            <a:r>
              <a:rPr lang="en-US" sz="1200" dirty="0" err="1"/>
              <a:t>Gholami</a:t>
            </a:r>
            <a:r>
              <a:rPr lang="en-US" sz="1200" dirty="0"/>
              <a:t>, M. Mahoney, K. </a:t>
            </a:r>
            <a:r>
              <a:rPr lang="en-US" sz="1200" dirty="0" err="1"/>
              <a:t>Keutzer</a:t>
            </a:r>
            <a:r>
              <a:rPr lang="en-US" sz="1200" dirty="0"/>
              <a:t>, Q-BERT: Hessian Based Ultra Low Precision Quantization of BERT</a:t>
            </a:r>
          </a:p>
        </p:txBody>
      </p:sp>
      <p:pic>
        <p:nvPicPr>
          <p:cNvPr id="6" name="Picture 5">
            <a:extLst>
              <a:ext uri="{FF2B5EF4-FFF2-40B4-BE49-F238E27FC236}">
                <a16:creationId xmlns:a16="http://schemas.microsoft.com/office/drawing/2014/main" id="{C4028C35-D5BA-4E41-A926-34DD22D2855F}"/>
              </a:ext>
            </a:extLst>
          </p:cNvPr>
          <p:cNvPicPr>
            <a:picLocks noChangeAspect="1"/>
          </p:cNvPicPr>
          <p:nvPr/>
        </p:nvPicPr>
        <p:blipFill>
          <a:blip r:embed="rId6"/>
          <a:stretch>
            <a:fillRect/>
          </a:stretch>
        </p:blipFill>
        <p:spPr>
          <a:xfrm>
            <a:off x="436792" y="3118172"/>
            <a:ext cx="2589208" cy="2620341"/>
          </a:xfrm>
          <a:prstGeom prst="rect">
            <a:avLst/>
          </a:prstGeom>
        </p:spPr>
      </p:pic>
      <p:pic>
        <p:nvPicPr>
          <p:cNvPr id="9" name="Picture 8">
            <a:extLst>
              <a:ext uri="{FF2B5EF4-FFF2-40B4-BE49-F238E27FC236}">
                <a16:creationId xmlns:a16="http://schemas.microsoft.com/office/drawing/2014/main" id="{32BF0AAB-7949-CC49-A835-519FE540A5A7}"/>
              </a:ext>
            </a:extLst>
          </p:cNvPr>
          <p:cNvPicPr>
            <a:picLocks noChangeAspect="1"/>
          </p:cNvPicPr>
          <p:nvPr/>
        </p:nvPicPr>
        <p:blipFill>
          <a:blip r:embed="rId7"/>
          <a:stretch>
            <a:fillRect/>
          </a:stretch>
        </p:blipFill>
        <p:spPr>
          <a:xfrm>
            <a:off x="429156" y="1541803"/>
            <a:ext cx="2630719" cy="965116"/>
          </a:xfrm>
          <a:prstGeom prst="rect">
            <a:avLst/>
          </a:prstGeom>
        </p:spPr>
      </p:pic>
      <p:pic>
        <p:nvPicPr>
          <p:cNvPr id="3" name="Picture 2">
            <a:extLst>
              <a:ext uri="{FF2B5EF4-FFF2-40B4-BE49-F238E27FC236}">
                <a16:creationId xmlns:a16="http://schemas.microsoft.com/office/drawing/2014/main" id="{649DF1FC-5158-0344-90B4-B935949A5A4D}"/>
              </a:ext>
            </a:extLst>
          </p:cNvPr>
          <p:cNvPicPr>
            <a:picLocks noChangeAspect="1"/>
          </p:cNvPicPr>
          <p:nvPr/>
        </p:nvPicPr>
        <p:blipFill rotWithShape="1">
          <a:blip r:embed="rId8"/>
          <a:srcRect l="5278" t="16333" r="83767" b="13474"/>
          <a:stretch/>
        </p:blipFill>
        <p:spPr>
          <a:xfrm>
            <a:off x="3409121" y="1781899"/>
            <a:ext cx="1093305" cy="4227446"/>
          </a:xfrm>
          <a:prstGeom prst="rect">
            <a:avLst/>
          </a:prstGeom>
        </p:spPr>
      </p:pic>
      <p:sp>
        <p:nvSpPr>
          <p:cNvPr id="5" name="TextBox 4">
            <a:extLst>
              <a:ext uri="{FF2B5EF4-FFF2-40B4-BE49-F238E27FC236}">
                <a16:creationId xmlns:a16="http://schemas.microsoft.com/office/drawing/2014/main" id="{10DABE7F-E6C6-3747-B5E6-757338B56FD7}"/>
              </a:ext>
            </a:extLst>
          </p:cNvPr>
          <p:cNvSpPr txBox="1"/>
          <p:nvPr/>
        </p:nvSpPr>
        <p:spPr>
          <a:xfrm>
            <a:off x="1063486" y="2563834"/>
            <a:ext cx="1335819" cy="276999"/>
          </a:xfrm>
          <a:prstGeom prst="rect">
            <a:avLst/>
          </a:prstGeom>
          <a:noFill/>
        </p:spPr>
        <p:txBody>
          <a:bodyPr wrap="square" rtlCol="0">
            <a:spAutoFit/>
          </a:bodyPr>
          <a:lstStyle/>
          <a:p>
            <a:pPr algn="ctr"/>
            <a:r>
              <a:rPr lang="en-US" sz="1200" dirty="0"/>
              <a:t>10</a:t>
            </a:r>
            <a:r>
              <a:rPr lang="en-US" sz="1200" baseline="30000" dirty="0"/>
              <a:t>th</a:t>
            </a:r>
            <a:r>
              <a:rPr lang="en-US" sz="1200" dirty="0"/>
              <a:t> Layer</a:t>
            </a:r>
          </a:p>
        </p:txBody>
      </p:sp>
      <p:sp>
        <p:nvSpPr>
          <p:cNvPr id="15" name="TextBox 14">
            <a:extLst>
              <a:ext uri="{FF2B5EF4-FFF2-40B4-BE49-F238E27FC236}">
                <a16:creationId xmlns:a16="http://schemas.microsoft.com/office/drawing/2014/main" id="{76765B10-2F15-344C-B271-0B2A76D1FB53}"/>
              </a:ext>
            </a:extLst>
          </p:cNvPr>
          <p:cNvSpPr txBox="1"/>
          <p:nvPr/>
        </p:nvSpPr>
        <p:spPr>
          <a:xfrm>
            <a:off x="1063486" y="5838173"/>
            <a:ext cx="1335819" cy="276999"/>
          </a:xfrm>
          <a:prstGeom prst="rect">
            <a:avLst/>
          </a:prstGeom>
          <a:noFill/>
        </p:spPr>
        <p:txBody>
          <a:bodyPr wrap="square" rtlCol="0">
            <a:spAutoFit/>
          </a:bodyPr>
          <a:lstStyle/>
          <a:p>
            <a:pPr algn="ctr"/>
            <a:r>
              <a:rPr lang="en-US" sz="1200" dirty="0"/>
              <a:t>3</a:t>
            </a:r>
            <a:r>
              <a:rPr lang="en-US" sz="1200" baseline="30000" dirty="0"/>
              <a:t>rd</a:t>
            </a:r>
            <a:r>
              <a:rPr lang="en-US" sz="1200" dirty="0"/>
              <a:t> Layer</a:t>
            </a:r>
          </a:p>
        </p:txBody>
      </p:sp>
      <p:sp>
        <p:nvSpPr>
          <p:cNvPr id="14" name="Rounded Rectangle 13">
            <a:extLst>
              <a:ext uri="{FF2B5EF4-FFF2-40B4-BE49-F238E27FC236}">
                <a16:creationId xmlns:a16="http://schemas.microsoft.com/office/drawing/2014/main" id="{2700A74B-7751-5841-84F0-1C8ECDCC6547}"/>
              </a:ext>
            </a:extLst>
          </p:cNvPr>
          <p:cNvSpPr/>
          <p:nvPr/>
        </p:nvSpPr>
        <p:spPr>
          <a:xfrm>
            <a:off x="5367332" y="4765556"/>
            <a:ext cx="5913662" cy="1417445"/>
          </a:xfrm>
          <a:prstGeom prst="roundRect">
            <a:avLst/>
          </a:prstGeom>
          <a:noFill/>
          <a:ln w="2540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dirty="0"/>
          </a:p>
        </p:txBody>
      </p:sp>
    </p:spTree>
    <p:extLst>
      <p:ext uri="{BB962C8B-B14F-4D97-AF65-F5344CB8AC3E}">
        <p14:creationId xmlns:p14="http://schemas.microsoft.com/office/powerpoint/2010/main" val="275217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0" name="Rectangle 19"/>
          <p:cNvSpPr/>
          <p:nvPr/>
        </p:nvSpPr>
        <p:spPr>
          <a:xfrm>
            <a:off x="0" y="0"/>
            <a:ext cx="12192000" cy="107442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sym typeface="Arial"/>
            </a:endParaRPr>
          </a:p>
        </p:txBody>
      </p:sp>
      <p:pic>
        <p:nvPicPr>
          <p:cNvPr id="266" name="Google Shape;266;p42"/>
          <p:cNvPicPr preferRelativeResize="0"/>
          <p:nvPr/>
        </p:nvPicPr>
        <p:blipFill rotWithShape="1">
          <a:blip r:embed="rId3">
            <a:alphaModFix/>
          </a:blip>
          <a:srcRect/>
          <a:stretch/>
        </p:blipFill>
        <p:spPr>
          <a:xfrm>
            <a:off x="10561320" y="146173"/>
            <a:ext cx="1589312" cy="838027"/>
          </a:xfrm>
          <a:prstGeom prst="rect">
            <a:avLst/>
          </a:prstGeom>
          <a:noFill/>
          <a:ln>
            <a:noFill/>
          </a:ln>
        </p:spPr>
      </p:pic>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r="71623"/>
          <a:stretch/>
        </p:blipFill>
        <p:spPr>
          <a:xfrm>
            <a:off x="204081" y="151672"/>
            <a:ext cx="1018929" cy="794004"/>
          </a:xfrm>
          <a:prstGeom prst="rect">
            <a:avLst/>
          </a:prstGeom>
        </p:spPr>
      </p:pic>
      <p:sp>
        <p:nvSpPr>
          <p:cNvPr id="37" name="Google Shape;298;p45"/>
          <p:cNvSpPr txBox="1">
            <a:spLocks/>
          </p:cNvSpPr>
          <p:nvPr/>
        </p:nvSpPr>
        <p:spPr>
          <a:xfrm>
            <a:off x="1360194" y="75517"/>
            <a:ext cx="9363212" cy="785400"/>
          </a:xfrm>
          <a:prstGeom prst="rect">
            <a:avLst/>
          </a:prstGeom>
          <a:noFill/>
          <a:ln>
            <a:noFill/>
          </a:ln>
        </p:spPr>
        <p:txBody>
          <a:bodyPr spcFirstLastPara="1" vert="horz" wrap="square" lIns="91425" tIns="45700" rIns="91425" bIns="457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nSpc>
                <a:spcPct val="100000"/>
              </a:lnSpc>
              <a:spcBef>
                <a:spcPts val="0"/>
              </a:spcBef>
              <a:buClrTx/>
              <a:buSzPts val="3200"/>
            </a:pPr>
            <a:r>
              <a:rPr lang="en-US" sz="3200" dirty="0">
                <a:solidFill>
                  <a:prstClr val="white"/>
                </a:solidFill>
                <a:latin typeface="Calibri"/>
                <a:ea typeface="Calibri"/>
                <a:cs typeface="Calibri"/>
                <a:sym typeface="Calibri"/>
              </a:rPr>
              <a:t>Natural Language Processing</a:t>
            </a:r>
            <a:endParaRPr kumimoji="0" lang="en-US" sz="3200" b="0" i="0" u="none" strike="noStrike" kern="1200" cap="none" spc="0" normalizeH="0" baseline="0" noProof="0" dirty="0">
              <a:ln>
                <a:noFill/>
              </a:ln>
              <a:solidFill>
                <a:prstClr val="white"/>
              </a:solidFill>
              <a:effectLst/>
              <a:uLnTx/>
              <a:uFillTx/>
              <a:latin typeface="Calibri"/>
              <a:ea typeface="Calibri"/>
              <a:cs typeface="Calibri"/>
              <a:sym typeface="Calibri"/>
            </a:endParaRPr>
          </a:p>
        </p:txBody>
      </p:sp>
      <p:sp>
        <p:nvSpPr>
          <p:cNvPr id="12" name="Rectangle 11">
            <a:extLst>
              <a:ext uri="{FF2B5EF4-FFF2-40B4-BE49-F238E27FC236}">
                <a16:creationId xmlns:a16="http://schemas.microsoft.com/office/drawing/2014/main" id="{1B2E298E-84D8-3940-8490-3F287A2B1F13}"/>
              </a:ext>
            </a:extLst>
          </p:cNvPr>
          <p:cNvSpPr/>
          <p:nvPr/>
        </p:nvSpPr>
        <p:spPr>
          <a:xfrm>
            <a:off x="370114" y="6360115"/>
            <a:ext cx="10765971" cy="276999"/>
          </a:xfrm>
          <a:prstGeom prst="rect">
            <a:avLst/>
          </a:prstGeom>
          <a:ln w="9525">
            <a:solidFill>
              <a:schemeClr val="tx1"/>
            </a:solidFill>
            <a:prstDash val="dash"/>
          </a:ln>
        </p:spPr>
        <p:txBody>
          <a:bodyPr wrap="square">
            <a:spAutoFit/>
          </a:bodyPr>
          <a:lstStyle/>
          <a:p>
            <a:r>
              <a:rPr lang="en-US" sz="1200" dirty="0"/>
              <a:t>S. Sheng, Z. Dong, J. Ye, L. Ma, Z. Yao, A. </a:t>
            </a:r>
            <a:r>
              <a:rPr lang="en-US" sz="1200" dirty="0" err="1"/>
              <a:t>Gholami</a:t>
            </a:r>
            <a:r>
              <a:rPr lang="en-US" sz="1200" dirty="0"/>
              <a:t>, M. Mahoney, K. </a:t>
            </a:r>
            <a:r>
              <a:rPr lang="en-US" sz="1200" dirty="0" err="1"/>
              <a:t>Keutzer</a:t>
            </a:r>
            <a:r>
              <a:rPr lang="en-US" sz="1200" dirty="0"/>
              <a:t>, Q-BERT: Hessian Based Ultra Low Precision Quantization of BERT</a:t>
            </a:r>
          </a:p>
        </p:txBody>
      </p:sp>
      <p:pic>
        <p:nvPicPr>
          <p:cNvPr id="3" name="Picture 2">
            <a:extLst>
              <a:ext uri="{FF2B5EF4-FFF2-40B4-BE49-F238E27FC236}">
                <a16:creationId xmlns:a16="http://schemas.microsoft.com/office/drawing/2014/main" id="{CCD84260-179F-044D-8980-1039577569C3}"/>
              </a:ext>
            </a:extLst>
          </p:cNvPr>
          <p:cNvPicPr>
            <a:picLocks noChangeAspect="1"/>
          </p:cNvPicPr>
          <p:nvPr/>
        </p:nvPicPr>
        <p:blipFill>
          <a:blip r:embed="rId5"/>
          <a:stretch>
            <a:fillRect/>
          </a:stretch>
        </p:blipFill>
        <p:spPr>
          <a:xfrm>
            <a:off x="5034929" y="1087370"/>
            <a:ext cx="6101156" cy="5215744"/>
          </a:xfrm>
          <a:prstGeom prst="rect">
            <a:avLst/>
          </a:prstGeom>
        </p:spPr>
      </p:pic>
      <p:pic>
        <p:nvPicPr>
          <p:cNvPr id="6" name="Picture 5">
            <a:extLst>
              <a:ext uri="{FF2B5EF4-FFF2-40B4-BE49-F238E27FC236}">
                <a16:creationId xmlns:a16="http://schemas.microsoft.com/office/drawing/2014/main" id="{03437873-B0B5-C44C-8FCA-33DB95C8C9DA}"/>
              </a:ext>
            </a:extLst>
          </p:cNvPr>
          <p:cNvPicPr>
            <a:picLocks noChangeAspect="1"/>
          </p:cNvPicPr>
          <p:nvPr/>
        </p:nvPicPr>
        <p:blipFill>
          <a:blip r:embed="rId6"/>
          <a:stretch>
            <a:fillRect/>
          </a:stretch>
        </p:blipFill>
        <p:spPr>
          <a:xfrm>
            <a:off x="370114" y="4037923"/>
            <a:ext cx="2797824" cy="1799107"/>
          </a:xfrm>
          <a:prstGeom prst="rect">
            <a:avLst/>
          </a:prstGeom>
        </p:spPr>
      </p:pic>
      <p:pic>
        <p:nvPicPr>
          <p:cNvPr id="8" name="Picture 7">
            <a:extLst>
              <a:ext uri="{FF2B5EF4-FFF2-40B4-BE49-F238E27FC236}">
                <a16:creationId xmlns:a16="http://schemas.microsoft.com/office/drawing/2014/main" id="{A7C733A6-76C3-B442-9DF1-B0A236C2B6D9}"/>
              </a:ext>
            </a:extLst>
          </p:cNvPr>
          <p:cNvPicPr>
            <a:picLocks noChangeAspect="1"/>
          </p:cNvPicPr>
          <p:nvPr/>
        </p:nvPicPr>
        <p:blipFill>
          <a:blip r:embed="rId7"/>
          <a:stretch>
            <a:fillRect/>
          </a:stretch>
        </p:blipFill>
        <p:spPr>
          <a:xfrm>
            <a:off x="337962" y="1888788"/>
            <a:ext cx="2804907" cy="949135"/>
          </a:xfrm>
          <a:prstGeom prst="rect">
            <a:avLst/>
          </a:prstGeom>
        </p:spPr>
      </p:pic>
      <p:pic>
        <p:nvPicPr>
          <p:cNvPr id="15" name="Picture 14">
            <a:extLst>
              <a:ext uri="{FF2B5EF4-FFF2-40B4-BE49-F238E27FC236}">
                <a16:creationId xmlns:a16="http://schemas.microsoft.com/office/drawing/2014/main" id="{C5AB4590-6BE7-184A-A307-626799F0A4FF}"/>
              </a:ext>
            </a:extLst>
          </p:cNvPr>
          <p:cNvPicPr>
            <a:picLocks noChangeAspect="1"/>
          </p:cNvPicPr>
          <p:nvPr/>
        </p:nvPicPr>
        <p:blipFill rotWithShape="1">
          <a:blip r:embed="rId8"/>
          <a:srcRect l="5278" t="16333" r="83767" b="13474"/>
          <a:stretch/>
        </p:blipFill>
        <p:spPr>
          <a:xfrm>
            <a:off x="3409121" y="1781899"/>
            <a:ext cx="1093305" cy="4227446"/>
          </a:xfrm>
          <a:prstGeom prst="rect">
            <a:avLst/>
          </a:prstGeom>
        </p:spPr>
      </p:pic>
      <p:sp>
        <p:nvSpPr>
          <p:cNvPr id="17" name="TextBox 16">
            <a:extLst>
              <a:ext uri="{FF2B5EF4-FFF2-40B4-BE49-F238E27FC236}">
                <a16:creationId xmlns:a16="http://schemas.microsoft.com/office/drawing/2014/main" id="{402BBD11-3A19-5140-887C-048CC189DBD6}"/>
              </a:ext>
            </a:extLst>
          </p:cNvPr>
          <p:cNvSpPr txBox="1"/>
          <p:nvPr/>
        </p:nvSpPr>
        <p:spPr>
          <a:xfrm>
            <a:off x="1003567" y="5946805"/>
            <a:ext cx="1335819" cy="276999"/>
          </a:xfrm>
          <a:prstGeom prst="rect">
            <a:avLst/>
          </a:prstGeom>
          <a:noFill/>
        </p:spPr>
        <p:txBody>
          <a:bodyPr wrap="square" rtlCol="0">
            <a:spAutoFit/>
          </a:bodyPr>
          <a:lstStyle/>
          <a:p>
            <a:pPr algn="ctr"/>
            <a:r>
              <a:rPr lang="en-US" sz="1200" dirty="0"/>
              <a:t>7</a:t>
            </a:r>
            <a:r>
              <a:rPr lang="en-US" sz="1200" baseline="30000" dirty="0"/>
              <a:t>th</a:t>
            </a:r>
            <a:r>
              <a:rPr lang="en-US" sz="1200" dirty="0"/>
              <a:t>  Layer</a:t>
            </a:r>
          </a:p>
        </p:txBody>
      </p:sp>
      <p:sp>
        <p:nvSpPr>
          <p:cNvPr id="18" name="TextBox 17">
            <a:extLst>
              <a:ext uri="{FF2B5EF4-FFF2-40B4-BE49-F238E27FC236}">
                <a16:creationId xmlns:a16="http://schemas.microsoft.com/office/drawing/2014/main" id="{3FA54C70-CCE6-1649-911B-2563495484E4}"/>
              </a:ext>
            </a:extLst>
          </p:cNvPr>
          <p:cNvSpPr txBox="1"/>
          <p:nvPr/>
        </p:nvSpPr>
        <p:spPr>
          <a:xfrm>
            <a:off x="967929" y="2773868"/>
            <a:ext cx="1335819" cy="276999"/>
          </a:xfrm>
          <a:prstGeom prst="rect">
            <a:avLst/>
          </a:prstGeom>
          <a:noFill/>
        </p:spPr>
        <p:txBody>
          <a:bodyPr wrap="square" rtlCol="0">
            <a:spAutoFit/>
          </a:bodyPr>
          <a:lstStyle/>
          <a:p>
            <a:pPr algn="ctr"/>
            <a:r>
              <a:rPr lang="en-US" sz="1200" dirty="0"/>
              <a:t>11</a:t>
            </a:r>
            <a:r>
              <a:rPr lang="en-US" sz="1200" baseline="30000" dirty="0"/>
              <a:t>th</a:t>
            </a:r>
            <a:r>
              <a:rPr lang="en-US" sz="1200" dirty="0"/>
              <a:t> Layer</a:t>
            </a:r>
          </a:p>
        </p:txBody>
      </p:sp>
    </p:spTree>
    <p:extLst>
      <p:ext uri="{BB962C8B-B14F-4D97-AF65-F5344CB8AC3E}">
        <p14:creationId xmlns:p14="http://schemas.microsoft.com/office/powerpoint/2010/main" val="16054749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0" name="Rectangle 19"/>
          <p:cNvSpPr/>
          <p:nvPr/>
        </p:nvSpPr>
        <p:spPr>
          <a:xfrm>
            <a:off x="0" y="0"/>
            <a:ext cx="12192000" cy="107442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sym typeface="Arial"/>
            </a:endParaRPr>
          </a:p>
        </p:txBody>
      </p:sp>
      <p:pic>
        <p:nvPicPr>
          <p:cNvPr id="266" name="Google Shape;266;p42"/>
          <p:cNvPicPr preferRelativeResize="0"/>
          <p:nvPr/>
        </p:nvPicPr>
        <p:blipFill rotWithShape="1">
          <a:blip r:embed="rId3">
            <a:alphaModFix/>
          </a:blip>
          <a:srcRect/>
          <a:stretch/>
        </p:blipFill>
        <p:spPr>
          <a:xfrm>
            <a:off x="10561320" y="146173"/>
            <a:ext cx="1589312" cy="838027"/>
          </a:xfrm>
          <a:prstGeom prst="rect">
            <a:avLst/>
          </a:prstGeom>
          <a:noFill/>
          <a:ln>
            <a:noFill/>
          </a:ln>
        </p:spPr>
      </p:pic>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r="71623"/>
          <a:stretch/>
        </p:blipFill>
        <p:spPr>
          <a:xfrm>
            <a:off x="204081" y="151672"/>
            <a:ext cx="1018929" cy="794004"/>
          </a:xfrm>
          <a:prstGeom prst="rect">
            <a:avLst/>
          </a:prstGeom>
        </p:spPr>
      </p:pic>
      <p:sp>
        <p:nvSpPr>
          <p:cNvPr id="37" name="Google Shape;298;p45"/>
          <p:cNvSpPr txBox="1">
            <a:spLocks/>
          </p:cNvSpPr>
          <p:nvPr/>
        </p:nvSpPr>
        <p:spPr>
          <a:xfrm>
            <a:off x="1360194" y="75517"/>
            <a:ext cx="9363212" cy="785400"/>
          </a:xfrm>
          <a:prstGeom prst="rect">
            <a:avLst/>
          </a:prstGeom>
          <a:noFill/>
          <a:ln>
            <a:noFill/>
          </a:ln>
        </p:spPr>
        <p:txBody>
          <a:bodyPr spcFirstLastPara="1" vert="horz" wrap="square" lIns="91425" tIns="45700" rIns="91425" bIns="457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nSpc>
                <a:spcPct val="100000"/>
              </a:lnSpc>
              <a:spcBef>
                <a:spcPts val="0"/>
              </a:spcBef>
              <a:buClrTx/>
              <a:buSzPts val="3200"/>
            </a:pPr>
            <a:r>
              <a:rPr lang="en-US" sz="3200" dirty="0">
                <a:solidFill>
                  <a:prstClr val="white"/>
                </a:solidFill>
                <a:latin typeface="Calibri"/>
                <a:ea typeface="Calibri"/>
                <a:cs typeface="Calibri"/>
                <a:sym typeface="Calibri"/>
              </a:rPr>
              <a:t>Natural Language Processing</a:t>
            </a:r>
            <a:endParaRPr kumimoji="0" lang="en-US" sz="3200" b="0" i="0" u="none" strike="noStrike" kern="1200" cap="none" spc="0" normalizeH="0" baseline="0" noProof="0" dirty="0">
              <a:ln>
                <a:noFill/>
              </a:ln>
              <a:solidFill>
                <a:prstClr val="white"/>
              </a:solidFill>
              <a:effectLst/>
              <a:uLnTx/>
              <a:uFillTx/>
              <a:latin typeface="Calibri"/>
              <a:ea typeface="Calibri"/>
              <a:cs typeface="Calibri"/>
              <a:sym typeface="Calibri"/>
            </a:endParaRPr>
          </a:p>
        </p:txBody>
      </p:sp>
      <p:sp>
        <p:nvSpPr>
          <p:cNvPr id="12" name="Rectangle 11">
            <a:extLst>
              <a:ext uri="{FF2B5EF4-FFF2-40B4-BE49-F238E27FC236}">
                <a16:creationId xmlns:a16="http://schemas.microsoft.com/office/drawing/2014/main" id="{1B2E298E-84D8-3940-8490-3F287A2B1F13}"/>
              </a:ext>
            </a:extLst>
          </p:cNvPr>
          <p:cNvSpPr/>
          <p:nvPr/>
        </p:nvSpPr>
        <p:spPr>
          <a:xfrm>
            <a:off x="370114" y="6459505"/>
            <a:ext cx="10765971" cy="276999"/>
          </a:xfrm>
          <a:prstGeom prst="rect">
            <a:avLst/>
          </a:prstGeom>
          <a:ln w="9525">
            <a:solidFill>
              <a:schemeClr val="tx1"/>
            </a:solidFill>
            <a:prstDash val="dash"/>
          </a:ln>
        </p:spPr>
        <p:txBody>
          <a:bodyPr wrap="square">
            <a:spAutoFit/>
          </a:bodyPr>
          <a:lstStyle/>
          <a:p>
            <a:r>
              <a:rPr lang="en-US" sz="1200" dirty="0"/>
              <a:t>S. Sheng, Z. Dong, J. Ye, L. Ma, Z. Yao, A. </a:t>
            </a:r>
            <a:r>
              <a:rPr lang="en-US" sz="1200" dirty="0" err="1"/>
              <a:t>Gholami</a:t>
            </a:r>
            <a:r>
              <a:rPr lang="en-US" sz="1200" dirty="0"/>
              <a:t>, M. Mahoney, K. </a:t>
            </a:r>
            <a:r>
              <a:rPr lang="en-US" sz="1200" dirty="0" err="1"/>
              <a:t>Keutzer</a:t>
            </a:r>
            <a:r>
              <a:rPr lang="en-US" sz="1200" dirty="0"/>
              <a:t>, Q-BERT: Hessian Based Ultra Low Precision Quantization of BERT</a:t>
            </a:r>
          </a:p>
        </p:txBody>
      </p:sp>
      <p:pic>
        <p:nvPicPr>
          <p:cNvPr id="3" name="Picture 2">
            <a:extLst>
              <a:ext uri="{FF2B5EF4-FFF2-40B4-BE49-F238E27FC236}">
                <a16:creationId xmlns:a16="http://schemas.microsoft.com/office/drawing/2014/main" id="{596105ED-213A-664C-B46D-D27CF70465F8}"/>
              </a:ext>
            </a:extLst>
          </p:cNvPr>
          <p:cNvPicPr>
            <a:picLocks noChangeAspect="1"/>
          </p:cNvPicPr>
          <p:nvPr/>
        </p:nvPicPr>
        <p:blipFill>
          <a:blip r:embed="rId5"/>
          <a:stretch>
            <a:fillRect/>
          </a:stretch>
        </p:blipFill>
        <p:spPr>
          <a:xfrm>
            <a:off x="5377354" y="1145076"/>
            <a:ext cx="5758731" cy="5138560"/>
          </a:xfrm>
          <a:prstGeom prst="rect">
            <a:avLst/>
          </a:prstGeom>
        </p:spPr>
      </p:pic>
      <p:pic>
        <p:nvPicPr>
          <p:cNvPr id="6" name="Picture 5">
            <a:extLst>
              <a:ext uri="{FF2B5EF4-FFF2-40B4-BE49-F238E27FC236}">
                <a16:creationId xmlns:a16="http://schemas.microsoft.com/office/drawing/2014/main" id="{9BCE24F0-8407-0445-B7CE-EECEBBE68CCF}"/>
              </a:ext>
            </a:extLst>
          </p:cNvPr>
          <p:cNvPicPr>
            <a:picLocks noChangeAspect="1"/>
          </p:cNvPicPr>
          <p:nvPr/>
        </p:nvPicPr>
        <p:blipFill>
          <a:blip r:embed="rId6"/>
          <a:stretch>
            <a:fillRect/>
          </a:stretch>
        </p:blipFill>
        <p:spPr>
          <a:xfrm>
            <a:off x="661036" y="3127346"/>
            <a:ext cx="2026656" cy="2838707"/>
          </a:xfrm>
          <a:prstGeom prst="rect">
            <a:avLst/>
          </a:prstGeom>
        </p:spPr>
      </p:pic>
      <p:pic>
        <p:nvPicPr>
          <p:cNvPr id="8" name="Picture 7">
            <a:extLst>
              <a:ext uri="{FF2B5EF4-FFF2-40B4-BE49-F238E27FC236}">
                <a16:creationId xmlns:a16="http://schemas.microsoft.com/office/drawing/2014/main" id="{D9E57D70-770C-3047-97C0-0A99020132D0}"/>
              </a:ext>
            </a:extLst>
          </p:cNvPr>
          <p:cNvPicPr>
            <a:picLocks noChangeAspect="1"/>
          </p:cNvPicPr>
          <p:nvPr/>
        </p:nvPicPr>
        <p:blipFill>
          <a:blip r:embed="rId7"/>
          <a:stretch>
            <a:fillRect/>
          </a:stretch>
        </p:blipFill>
        <p:spPr>
          <a:xfrm>
            <a:off x="667977" y="1211687"/>
            <a:ext cx="2019715" cy="1506111"/>
          </a:xfrm>
          <a:prstGeom prst="rect">
            <a:avLst/>
          </a:prstGeom>
        </p:spPr>
      </p:pic>
      <p:pic>
        <p:nvPicPr>
          <p:cNvPr id="15" name="Picture 14">
            <a:extLst>
              <a:ext uri="{FF2B5EF4-FFF2-40B4-BE49-F238E27FC236}">
                <a16:creationId xmlns:a16="http://schemas.microsoft.com/office/drawing/2014/main" id="{58CBB284-11A6-D543-9570-3F7CD11AD81F}"/>
              </a:ext>
            </a:extLst>
          </p:cNvPr>
          <p:cNvPicPr>
            <a:picLocks noChangeAspect="1"/>
          </p:cNvPicPr>
          <p:nvPr/>
        </p:nvPicPr>
        <p:blipFill rotWithShape="1">
          <a:blip r:embed="rId8"/>
          <a:srcRect l="5278" t="16333" r="83767" b="13474"/>
          <a:stretch/>
        </p:blipFill>
        <p:spPr>
          <a:xfrm>
            <a:off x="3409121" y="1781899"/>
            <a:ext cx="1093305" cy="4227446"/>
          </a:xfrm>
          <a:prstGeom prst="rect">
            <a:avLst/>
          </a:prstGeom>
        </p:spPr>
      </p:pic>
      <p:sp>
        <p:nvSpPr>
          <p:cNvPr id="17" name="TextBox 16">
            <a:extLst>
              <a:ext uri="{FF2B5EF4-FFF2-40B4-BE49-F238E27FC236}">
                <a16:creationId xmlns:a16="http://schemas.microsoft.com/office/drawing/2014/main" id="{C1D55F3C-06CF-7A43-93FD-8417008011A6}"/>
              </a:ext>
            </a:extLst>
          </p:cNvPr>
          <p:cNvSpPr txBox="1"/>
          <p:nvPr/>
        </p:nvSpPr>
        <p:spPr>
          <a:xfrm>
            <a:off x="967929" y="2773868"/>
            <a:ext cx="1335819" cy="276999"/>
          </a:xfrm>
          <a:prstGeom prst="rect">
            <a:avLst/>
          </a:prstGeom>
          <a:noFill/>
        </p:spPr>
        <p:txBody>
          <a:bodyPr wrap="square" rtlCol="0">
            <a:spAutoFit/>
          </a:bodyPr>
          <a:lstStyle/>
          <a:p>
            <a:pPr algn="ctr"/>
            <a:r>
              <a:rPr lang="en-US" sz="1200" dirty="0"/>
              <a:t>10</a:t>
            </a:r>
            <a:r>
              <a:rPr lang="en-US" sz="1200" baseline="30000" dirty="0"/>
              <a:t>th</a:t>
            </a:r>
            <a:r>
              <a:rPr lang="en-US" sz="1200" dirty="0"/>
              <a:t> Layer</a:t>
            </a:r>
          </a:p>
        </p:txBody>
      </p:sp>
      <p:sp>
        <p:nvSpPr>
          <p:cNvPr id="18" name="TextBox 17">
            <a:extLst>
              <a:ext uri="{FF2B5EF4-FFF2-40B4-BE49-F238E27FC236}">
                <a16:creationId xmlns:a16="http://schemas.microsoft.com/office/drawing/2014/main" id="{36A175C0-D1B3-9A42-88B5-7BDE18321554}"/>
              </a:ext>
            </a:extLst>
          </p:cNvPr>
          <p:cNvSpPr txBox="1"/>
          <p:nvPr/>
        </p:nvSpPr>
        <p:spPr>
          <a:xfrm>
            <a:off x="1003567" y="5946805"/>
            <a:ext cx="1335819" cy="276999"/>
          </a:xfrm>
          <a:prstGeom prst="rect">
            <a:avLst/>
          </a:prstGeom>
          <a:noFill/>
        </p:spPr>
        <p:txBody>
          <a:bodyPr wrap="square" rtlCol="0">
            <a:spAutoFit/>
          </a:bodyPr>
          <a:lstStyle/>
          <a:p>
            <a:pPr algn="ctr"/>
            <a:r>
              <a:rPr lang="en-US" sz="1200" dirty="0"/>
              <a:t>4</a:t>
            </a:r>
            <a:r>
              <a:rPr lang="en-US" sz="1200" baseline="30000" dirty="0"/>
              <a:t>th</a:t>
            </a:r>
            <a:r>
              <a:rPr lang="en-US" sz="1200" dirty="0"/>
              <a:t>  Layer</a:t>
            </a:r>
          </a:p>
        </p:txBody>
      </p:sp>
    </p:spTree>
    <p:extLst>
      <p:ext uri="{BB962C8B-B14F-4D97-AF65-F5344CB8AC3E}">
        <p14:creationId xmlns:p14="http://schemas.microsoft.com/office/powerpoint/2010/main" val="5263764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0" name="Rectangle 19"/>
          <p:cNvSpPr/>
          <p:nvPr/>
        </p:nvSpPr>
        <p:spPr>
          <a:xfrm>
            <a:off x="0" y="0"/>
            <a:ext cx="12192000" cy="107442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sym typeface="Arial"/>
            </a:endParaRPr>
          </a:p>
        </p:txBody>
      </p:sp>
      <p:pic>
        <p:nvPicPr>
          <p:cNvPr id="266" name="Google Shape;266;p42"/>
          <p:cNvPicPr preferRelativeResize="0"/>
          <p:nvPr/>
        </p:nvPicPr>
        <p:blipFill rotWithShape="1">
          <a:blip r:embed="rId3">
            <a:alphaModFix/>
          </a:blip>
          <a:srcRect/>
          <a:stretch/>
        </p:blipFill>
        <p:spPr>
          <a:xfrm>
            <a:off x="10561320" y="146173"/>
            <a:ext cx="1589312" cy="838027"/>
          </a:xfrm>
          <a:prstGeom prst="rect">
            <a:avLst/>
          </a:prstGeom>
          <a:noFill/>
          <a:ln>
            <a:noFill/>
          </a:ln>
        </p:spPr>
      </p:pic>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r="71623"/>
          <a:stretch/>
        </p:blipFill>
        <p:spPr>
          <a:xfrm>
            <a:off x="204081" y="151672"/>
            <a:ext cx="1018929" cy="794004"/>
          </a:xfrm>
          <a:prstGeom prst="rect">
            <a:avLst/>
          </a:prstGeom>
        </p:spPr>
      </p:pic>
      <p:sp>
        <p:nvSpPr>
          <p:cNvPr id="37" name="Google Shape;298;p45"/>
          <p:cNvSpPr txBox="1">
            <a:spLocks/>
          </p:cNvSpPr>
          <p:nvPr/>
        </p:nvSpPr>
        <p:spPr>
          <a:xfrm>
            <a:off x="1360194" y="75517"/>
            <a:ext cx="9363212" cy="785400"/>
          </a:xfrm>
          <a:prstGeom prst="rect">
            <a:avLst/>
          </a:prstGeom>
          <a:noFill/>
          <a:ln>
            <a:noFill/>
          </a:ln>
        </p:spPr>
        <p:txBody>
          <a:bodyPr spcFirstLastPara="1" vert="horz" wrap="square" lIns="91425" tIns="45700" rIns="91425" bIns="457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nSpc>
                <a:spcPct val="100000"/>
              </a:lnSpc>
              <a:spcBef>
                <a:spcPts val="0"/>
              </a:spcBef>
              <a:buClrTx/>
              <a:buSzPts val="3200"/>
            </a:pPr>
            <a:r>
              <a:rPr lang="en-US" sz="3200" dirty="0">
                <a:solidFill>
                  <a:prstClr val="white"/>
                </a:solidFill>
                <a:latin typeface="Calibri"/>
                <a:ea typeface="Calibri"/>
                <a:cs typeface="Calibri"/>
                <a:sym typeface="Calibri"/>
              </a:rPr>
              <a:t>Span Level Question Answering (</a:t>
            </a:r>
            <a:r>
              <a:rPr lang="en-US" sz="3200" dirty="0" err="1">
                <a:solidFill>
                  <a:prstClr val="white"/>
                </a:solidFill>
                <a:latin typeface="Calibri"/>
                <a:ea typeface="Calibri"/>
                <a:cs typeface="Calibri"/>
                <a:sym typeface="Calibri"/>
              </a:rPr>
              <a:t>SQuAD</a:t>
            </a:r>
            <a:r>
              <a:rPr lang="en-US" sz="3200" dirty="0">
                <a:solidFill>
                  <a:prstClr val="white"/>
                </a:solidFill>
                <a:latin typeface="Calibri"/>
                <a:ea typeface="Calibri"/>
                <a:cs typeface="Calibri"/>
                <a:sym typeface="Calibri"/>
              </a:rPr>
              <a:t>)</a:t>
            </a:r>
            <a:endParaRPr kumimoji="0" lang="en-US" sz="3200" b="0" i="0" u="none" strike="noStrike" kern="1200" cap="none" spc="0" normalizeH="0" baseline="0" noProof="0" dirty="0">
              <a:ln>
                <a:noFill/>
              </a:ln>
              <a:solidFill>
                <a:prstClr val="white"/>
              </a:solidFill>
              <a:effectLst/>
              <a:uLnTx/>
              <a:uFillTx/>
              <a:latin typeface="Calibri"/>
              <a:ea typeface="Calibri"/>
              <a:cs typeface="Calibri"/>
              <a:sym typeface="Calibri"/>
            </a:endParaRPr>
          </a:p>
        </p:txBody>
      </p:sp>
      <p:sp>
        <p:nvSpPr>
          <p:cNvPr id="12" name="Rectangle 11">
            <a:extLst>
              <a:ext uri="{FF2B5EF4-FFF2-40B4-BE49-F238E27FC236}">
                <a16:creationId xmlns:a16="http://schemas.microsoft.com/office/drawing/2014/main" id="{1B2E298E-84D8-3940-8490-3F287A2B1F13}"/>
              </a:ext>
            </a:extLst>
          </p:cNvPr>
          <p:cNvSpPr/>
          <p:nvPr/>
        </p:nvSpPr>
        <p:spPr>
          <a:xfrm>
            <a:off x="370114" y="6360115"/>
            <a:ext cx="10765971" cy="276999"/>
          </a:xfrm>
          <a:prstGeom prst="rect">
            <a:avLst/>
          </a:prstGeom>
          <a:ln w="9525">
            <a:solidFill>
              <a:schemeClr val="tx1"/>
            </a:solidFill>
            <a:prstDash val="dash"/>
          </a:ln>
        </p:spPr>
        <p:txBody>
          <a:bodyPr wrap="square">
            <a:spAutoFit/>
          </a:bodyPr>
          <a:lstStyle/>
          <a:p>
            <a:r>
              <a:rPr lang="en-US" sz="1200" dirty="0"/>
              <a:t>S. Sheng, Z. Dong, J. Ye, L. Ma, Z. Yao, A. </a:t>
            </a:r>
            <a:r>
              <a:rPr lang="en-US" sz="1200" dirty="0" err="1"/>
              <a:t>Gholami</a:t>
            </a:r>
            <a:r>
              <a:rPr lang="en-US" sz="1200" dirty="0"/>
              <a:t>, M. Mahoney, K. </a:t>
            </a:r>
            <a:r>
              <a:rPr lang="en-US" sz="1200" dirty="0" err="1"/>
              <a:t>Keutzer</a:t>
            </a:r>
            <a:r>
              <a:rPr lang="en-US" sz="1200" dirty="0"/>
              <a:t>, Q-BERT: Hessian Based Ultra Low Precision Quantization of BERT</a:t>
            </a:r>
          </a:p>
        </p:txBody>
      </p:sp>
      <p:sp>
        <p:nvSpPr>
          <p:cNvPr id="9" name="Google Shape;478;p52">
            <a:extLst>
              <a:ext uri="{FF2B5EF4-FFF2-40B4-BE49-F238E27FC236}">
                <a16:creationId xmlns:a16="http://schemas.microsoft.com/office/drawing/2014/main" id="{B1DBA62D-33DA-4A45-9594-D4DC44D80BFB}"/>
              </a:ext>
            </a:extLst>
          </p:cNvPr>
          <p:cNvSpPr/>
          <p:nvPr/>
        </p:nvSpPr>
        <p:spPr>
          <a:xfrm>
            <a:off x="68100" y="1267144"/>
            <a:ext cx="11574171" cy="5590856"/>
          </a:xfrm>
          <a:prstGeom prst="rect">
            <a:avLst/>
          </a:prstGeom>
          <a:noFill/>
          <a:ln>
            <a:noFill/>
          </a:ln>
        </p:spPr>
        <p:txBody>
          <a:bodyPr spcFirstLastPara="1" wrap="square" lIns="68575" tIns="34275" rIns="68575" bIns="34275" anchor="t" anchorCtr="0">
            <a:noAutofit/>
          </a:bodyPr>
          <a:lstStyle/>
          <a:p>
            <a:pPr marL="457200" indent="-355600">
              <a:buSzPts val="2000"/>
              <a:buFont typeface="Calibri"/>
              <a:buChar char="●"/>
            </a:pPr>
            <a:r>
              <a:rPr lang="en" sz="2000" b="1" dirty="0">
                <a:latin typeface="Arial" panose="020B0604020202020204" pitchFamily="34" charset="0"/>
                <a:ea typeface="Calibri"/>
                <a:cs typeface="Arial" panose="020B0604020202020204" pitchFamily="34" charset="0"/>
                <a:sym typeface="Calibri"/>
              </a:rPr>
              <a:t>SQUAD Examples: </a:t>
            </a:r>
            <a:endParaRPr sz="2000" b="1" dirty="0">
              <a:latin typeface="Arial" panose="020B0604020202020204" pitchFamily="34" charset="0"/>
              <a:ea typeface="Calibri"/>
              <a:cs typeface="Arial" panose="020B0604020202020204" pitchFamily="34" charset="0"/>
              <a:sym typeface="Calibri"/>
            </a:endParaRPr>
          </a:p>
          <a:p>
            <a:pPr marL="914400" lvl="1" indent="-355600">
              <a:buSzPts val="2000"/>
              <a:buFont typeface="Calibri"/>
              <a:buChar char="○"/>
            </a:pPr>
            <a:r>
              <a:rPr lang="en" sz="1800" dirty="0">
                <a:latin typeface="Arial" panose="020B0604020202020204" pitchFamily="34" charset="0"/>
                <a:ea typeface="Calibri"/>
                <a:cs typeface="Arial" panose="020B0604020202020204" pitchFamily="34" charset="0"/>
                <a:sym typeface="Calibri"/>
              </a:rPr>
              <a:t>Input Question?</a:t>
            </a:r>
            <a:endParaRPr sz="1800" dirty="0">
              <a:latin typeface="Arial" panose="020B0604020202020204" pitchFamily="34" charset="0"/>
              <a:ea typeface="Calibri"/>
              <a:cs typeface="Arial" panose="020B0604020202020204" pitchFamily="34" charset="0"/>
              <a:sym typeface="Calibri"/>
            </a:endParaRPr>
          </a:p>
          <a:p>
            <a:pPr marL="914400"/>
            <a:r>
              <a:rPr lang="en" sz="1800" i="1" dirty="0">
                <a:latin typeface="Arial" panose="020B0604020202020204" pitchFamily="34" charset="0"/>
                <a:ea typeface="Calibri"/>
                <a:cs typeface="Arial" panose="020B0604020202020204" pitchFamily="34" charset="0"/>
                <a:sym typeface="Calibri"/>
              </a:rPr>
              <a:t>Where do water droplets collide with ice crystals to form precipitation?</a:t>
            </a:r>
            <a:endParaRPr sz="1800" dirty="0">
              <a:latin typeface="Arial" panose="020B0604020202020204" pitchFamily="34" charset="0"/>
              <a:ea typeface="Calibri"/>
              <a:cs typeface="Arial" panose="020B0604020202020204" pitchFamily="34" charset="0"/>
              <a:sym typeface="Calibri"/>
            </a:endParaRPr>
          </a:p>
          <a:p>
            <a:pPr marL="914400" lvl="1" indent="-342900">
              <a:buSzPts val="1800"/>
              <a:buFont typeface="Calibri"/>
              <a:buChar char="○"/>
            </a:pPr>
            <a:r>
              <a:rPr lang="en" sz="1800" dirty="0">
                <a:latin typeface="Arial" panose="020B0604020202020204" pitchFamily="34" charset="0"/>
                <a:ea typeface="Calibri"/>
                <a:cs typeface="Arial" panose="020B0604020202020204" pitchFamily="34" charset="0"/>
                <a:sym typeface="Calibri"/>
              </a:rPr>
              <a:t>Input Paragraph:</a:t>
            </a:r>
            <a:endParaRPr sz="1800" dirty="0">
              <a:latin typeface="Arial" panose="020B0604020202020204" pitchFamily="34" charset="0"/>
              <a:ea typeface="Calibri"/>
              <a:cs typeface="Arial" panose="020B0604020202020204" pitchFamily="34" charset="0"/>
              <a:sym typeface="Calibri"/>
            </a:endParaRPr>
          </a:p>
          <a:p>
            <a:r>
              <a:rPr lang="en" sz="1800" dirty="0">
                <a:latin typeface="Arial" panose="020B0604020202020204" pitchFamily="34" charset="0"/>
                <a:ea typeface="Calibri"/>
                <a:cs typeface="Arial" panose="020B0604020202020204" pitchFamily="34" charset="0"/>
                <a:sym typeface="Calibri"/>
              </a:rPr>
              <a:t>	</a:t>
            </a:r>
            <a:r>
              <a:rPr lang="en" sz="1800" i="1" dirty="0">
                <a:latin typeface="Arial" panose="020B0604020202020204" pitchFamily="34" charset="0"/>
                <a:ea typeface="Calibri"/>
                <a:cs typeface="Arial" panose="020B0604020202020204" pitchFamily="34" charset="0"/>
                <a:sym typeface="Calibri"/>
              </a:rPr>
              <a:t>.... Precipitation forms as smaller droplets coalesce via collision with other rain </a:t>
            </a:r>
            <a:r>
              <a:rPr lang="en" sz="1800" i="1" dirty="0" err="1">
                <a:latin typeface="Arial" panose="020B0604020202020204" pitchFamily="34" charset="0"/>
                <a:ea typeface="Calibri"/>
                <a:cs typeface="Arial" panose="020B0604020202020204" pitchFamily="34" charset="0"/>
                <a:sym typeface="Calibri"/>
              </a:rPr>
              <a:t>dropsor</a:t>
            </a:r>
            <a:r>
              <a:rPr lang="en" sz="1800" i="1" dirty="0">
                <a:latin typeface="Arial" panose="020B0604020202020204" pitchFamily="34" charset="0"/>
                <a:ea typeface="Calibri"/>
                <a:cs typeface="Arial" panose="020B0604020202020204" pitchFamily="34" charset="0"/>
                <a:sym typeface="Calibri"/>
              </a:rPr>
              <a:t> ice crystals </a:t>
            </a:r>
            <a:r>
              <a:rPr lang="en" sz="1800" b="1" i="1" dirty="0">
                <a:latin typeface="Arial" panose="020B0604020202020204" pitchFamily="34" charset="0"/>
                <a:ea typeface="Calibri"/>
                <a:cs typeface="Arial" panose="020B0604020202020204" pitchFamily="34" charset="0"/>
                <a:sym typeface="Calibri"/>
              </a:rPr>
              <a:t>within a cloud</a:t>
            </a:r>
            <a:r>
              <a:rPr lang="en" sz="1800" i="1" dirty="0">
                <a:latin typeface="Arial" panose="020B0604020202020204" pitchFamily="34" charset="0"/>
                <a:ea typeface="Calibri"/>
                <a:cs typeface="Arial" panose="020B0604020202020204" pitchFamily="34" charset="0"/>
                <a:sym typeface="Calibri"/>
              </a:rPr>
              <a:t>. ...</a:t>
            </a:r>
            <a:endParaRPr sz="1800" i="1" dirty="0">
              <a:latin typeface="Arial" panose="020B0604020202020204" pitchFamily="34" charset="0"/>
              <a:ea typeface="Calibri"/>
              <a:cs typeface="Arial" panose="020B0604020202020204" pitchFamily="34" charset="0"/>
              <a:sym typeface="Calibri"/>
            </a:endParaRPr>
          </a:p>
          <a:p>
            <a:pPr marL="914400" lvl="1" indent="-342900">
              <a:buSzPts val="1800"/>
              <a:buFont typeface="Calibri"/>
              <a:buChar char="○"/>
            </a:pPr>
            <a:r>
              <a:rPr lang="en" sz="1800" dirty="0">
                <a:latin typeface="Arial" panose="020B0604020202020204" pitchFamily="34" charset="0"/>
                <a:ea typeface="Calibri"/>
                <a:cs typeface="Arial" panose="020B0604020202020204" pitchFamily="34" charset="0"/>
                <a:sym typeface="Calibri"/>
              </a:rPr>
              <a:t>Output Answer:</a:t>
            </a:r>
            <a:endParaRPr sz="1800" dirty="0">
              <a:latin typeface="Arial" panose="020B0604020202020204" pitchFamily="34" charset="0"/>
              <a:ea typeface="Calibri"/>
              <a:cs typeface="Arial" panose="020B0604020202020204" pitchFamily="34" charset="0"/>
              <a:sym typeface="Calibri"/>
            </a:endParaRPr>
          </a:p>
          <a:p>
            <a:pPr marL="914400"/>
            <a:r>
              <a:rPr lang="en" sz="1800" i="1" dirty="0">
                <a:latin typeface="Arial" panose="020B0604020202020204" pitchFamily="34" charset="0"/>
                <a:ea typeface="Calibri"/>
                <a:cs typeface="Arial" panose="020B0604020202020204" pitchFamily="34" charset="0"/>
                <a:sym typeface="Calibri"/>
              </a:rPr>
              <a:t>within a cloud</a:t>
            </a:r>
            <a:endParaRPr sz="1800" b="1" dirty="0">
              <a:solidFill>
                <a:srgbClr val="333333"/>
              </a:solidFill>
              <a:highlight>
                <a:srgbClr val="FFFF00"/>
              </a:highlight>
              <a:latin typeface="Arial" panose="020B0604020202020204" pitchFamily="34" charset="0"/>
              <a:ea typeface="Times New Roman"/>
              <a:cs typeface="Arial" panose="020B0604020202020204" pitchFamily="34" charset="0"/>
              <a:sym typeface="Times New Roman"/>
            </a:endParaRPr>
          </a:p>
          <a:p>
            <a:pPr marL="914400"/>
            <a:endParaRPr sz="1800" b="1" dirty="0">
              <a:solidFill>
                <a:srgbClr val="333333"/>
              </a:solidFill>
              <a:highlight>
                <a:srgbClr val="FFFF00"/>
              </a:highlight>
              <a:latin typeface="Arial" panose="020B0604020202020204" pitchFamily="34" charset="0"/>
              <a:ea typeface="Times New Roman"/>
              <a:cs typeface="Arial" panose="020B0604020202020204" pitchFamily="34" charset="0"/>
              <a:sym typeface="Times New Roman"/>
            </a:endParaRPr>
          </a:p>
          <a:p>
            <a:pPr marL="457200" indent="-355600">
              <a:buSzPts val="2000"/>
              <a:buFont typeface="Calibri"/>
              <a:buChar char="●"/>
            </a:pPr>
            <a:r>
              <a:rPr lang="en" sz="2000" b="1" dirty="0">
                <a:latin typeface="Arial" panose="020B0604020202020204" pitchFamily="34" charset="0"/>
                <a:ea typeface="Calibri"/>
                <a:cs typeface="Arial" panose="020B0604020202020204" pitchFamily="34" charset="0"/>
                <a:sym typeface="Calibri"/>
              </a:rPr>
              <a:t>Evaluation Metric: </a:t>
            </a:r>
            <a:r>
              <a:rPr lang="en" sz="1800" dirty="0">
                <a:latin typeface="Arial" panose="020B0604020202020204" pitchFamily="34" charset="0"/>
                <a:ea typeface="Calibri"/>
                <a:cs typeface="Arial" panose="020B0604020202020204" pitchFamily="34" charset="0"/>
                <a:sym typeface="Calibri"/>
              </a:rPr>
              <a:t>F1 score/ Exact Match</a:t>
            </a:r>
            <a:endParaRPr sz="1800" dirty="0">
              <a:latin typeface="Arial" panose="020B0604020202020204" pitchFamily="34" charset="0"/>
              <a:ea typeface="Calibri"/>
              <a:cs typeface="Arial" panose="020B0604020202020204" pitchFamily="34" charset="0"/>
              <a:sym typeface="Calibri"/>
            </a:endParaRPr>
          </a:p>
          <a:p>
            <a:pPr indent="457200"/>
            <a:r>
              <a:rPr lang="en" sz="2000" dirty="0">
                <a:latin typeface="Arial" panose="020B0604020202020204" pitchFamily="34" charset="0"/>
                <a:ea typeface="Calibri"/>
                <a:cs typeface="Arial" panose="020B0604020202020204" pitchFamily="34" charset="0"/>
                <a:sym typeface="Calibri"/>
              </a:rPr>
              <a:t>Predict: “</a:t>
            </a:r>
            <a:r>
              <a:rPr lang="en" sz="2000" i="1" dirty="0">
                <a:latin typeface="Arial" panose="020B0604020202020204" pitchFamily="34" charset="0"/>
                <a:ea typeface="Calibri"/>
                <a:cs typeface="Arial" panose="020B0604020202020204" pitchFamily="34" charset="0"/>
                <a:sym typeface="Calibri"/>
              </a:rPr>
              <a:t>crystals within a cloud”</a:t>
            </a:r>
            <a:r>
              <a:rPr lang="en" sz="2000" dirty="0">
                <a:latin typeface="Arial" panose="020B0604020202020204" pitchFamily="34" charset="0"/>
                <a:ea typeface="Calibri"/>
                <a:cs typeface="Arial" panose="020B0604020202020204" pitchFamily="34" charset="0"/>
                <a:sym typeface="Calibri"/>
              </a:rPr>
              <a:t> </a:t>
            </a:r>
            <a:endParaRPr sz="1800" dirty="0">
              <a:latin typeface="Arial" panose="020B0604020202020204" pitchFamily="34" charset="0"/>
              <a:ea typeface="Calibri"/>
              <a:cs typeface="Arial" panose="020B0604020202020204" pitchFamily="34" charset="0"/>
              <a:sym typeface="Calibri"/>
            </a:endParaRPr>
          </a:p>
          <a:p>
            <a:r>
              <a:rPr lang="en" sz="2000" dirty="0">
                <a:latin typeface="Arial" panose="020B0604020202020204" pitchFamily="34" charset="0"/>
                <a:ea typeface="Calibri"/>
                <a:cs typeface="Arial" panose="020B0604020202020204" pitchFamily="34" charset="0"/>
                <a:sym typeface="Calibri"/>
              </a:rPr>
              <a:t>	F1: 0.8 (split into token level match. TP as correct predicted tokens.)</a:t>
            </a:r>
            <a:endParaRPr sz="2000" dirty="0">
              <a:latin typeface="Arial" panose="020B0604020202020204" pitchFamily="34" charset="0"/>
              <a:ea typeface="Calibri"/>
              <a:cs typeface="Arial" panose="020B0604020202020204" pitchFamily="34" charset="0"/>
              <a:sym typeface="Calibri"/>
            </a:endParaRPr>
          </a:p>
          <a:p>
            <a:r>
              <a:rPr lang="en" sz="2000" dirty="0">
                <a:latin typeface="Arial" panose="020B0604020202020204" pitchFamily="34" charset="0"/>
                <a:ea typeface="Calibri"/>
                <a:cs typeface="Arial" panose="020B0604020202020204" pitchFamily="34" charset="0"/>
                <a:sym typeface="Calibri"/>
              </a:rPr>
              <a:t>	EM: 0</a:t>
            </a:r>
            <a:endParaRPr sz="2000" i="1" dirty="0">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2054234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0" name="Rectangle 19"/>
          <p:cNvSpPr/>
          <p:nvPr/>
        </p:nvSpPr>
        <p:spPr>
          <a:xfrm>
            <a:off x="0" y="0"/>
            <a:ext cx="12192000" cy="107442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sym typeface="Arial"/>
            </a:endParaRPr>
          </a:p>
        </p:txBody>
      </p:sp>
      <p:pic>
        <p:nvPicPr>
          <p:cNvPr id="266" name="Google Shape;266;p42"/>
          <p:cNvPicPr preferRelativeResize="0"/>
          <p:nvPr/>
        </p:nvPicPr>
        <p:blipFill rotWithShape="1">
          <a:blip r:embed="rId5">
            <a:alphaModFix/>
          </a:blip>
          <a:srcRect/>
          <a:stretch/>
        </p:blipFill>
        <p:spPr>
          <a:xfrm>
            <a:off x="10561320" y="146173"/>
            <a:ext cx="1589312" cy="838027"/>
          </a:xfrm>
          <a:prstGeom prst="rect">
            <a:avLst/>
          </a:prstGeom>
          <a:noFill/>
          <a:ln>
            <a:noFill/>
          </a:ln>
        </p:spPr>
      </p:pic>
      <p:pic>
        <p:nvPicPr>
          <p:cNvPr id="27" name="Picture 26"/>
          <p:cNvPicPr>
            <a:picLocks noChangeAspect="1"/>
          </p:cNvPicPr>
          <p:nvPr/>
        </p:nvPicPr>
        <p:blipFill rotWithShape="1">
          <a:blip r:embed="rId6">
            <a:extLst>
              <a:ext uri="{28A0092B-C50C-407E-A947-70E740481C1C}">
                <a14:useLocalDpi xmlns:a14="http://schemas.microsoft.com/office/drawing/2010/main" val="0"/>
              </a:ext>
            </a:extLst>
          </a:blip>
          <a:srcRect r="71623"/>
          <a:stretch/>
        </p:blipFill>
        <p:spPr>
          <a:xfrm>
            <a:off x="204081" y="151672"/>
            <a:ext cx="1018929" cy="794004"/>
          </a:xfrm>
          <a:prstGeom prst="rect">
            <a:avLst/>
          </a:prstGeom>
        </p:spPr>
      </p:pic>
      <p:sp>
        <p:nvSpPr>
          <p:cNvPr id="37" name="Google Shape;298;p45"/>
          <p:cNvSpPr txBox="1">
            <a:spLocks/>
          </p:cNvSpPr>
          <p:nvPr/>
        </p:nvSpPr>
        <p:spPr>
          <a:xfrm>
            <a:off x="1275788" y="140145"/>
            <a:ext cx="9363212" cy="785400"/>
          </a:xfrm>
          <a:prstGeom prst="rect">
            <a:avLst/>
          </a:prstGeom>
          <a:noFill/>
          <a:ln>
            <a:noFill/>
          </a:ln>
        </p:spPr>
        <p:txBody>
          <a:bodyPr spcFirstLastPara="1" vert="horz" wrap="square" lIns="91425" tIns="45700" rIns="91425" bIns="457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Pts val="3200"/>
              <a:buFont typeface="Arial"/>
              <a:buNone/>
              <a:tabLst/>
              <a:defRPr/>
            </a:pPr>
            <a:endParaRPr kumimoji="0" lang="en-US" sz="3200" b="0" i="0" u="none" strike="noStrike" kern="1200" cap="none" spc="0" normalizeH="0" baseline="0" noProof="0" dirty="0">
              <a:ln>
                <a:noFill/>
              </a:ln>
              <a:solidFill>
                <a:prstClr val="white"/>
              </a:solidFill>
              <a:effectLst/>
              <a:uLnTx/>
              <a:uFillTx/>
              <a:latin typeface="Calibri"/>
              <a:ea typeface="Calibri"/>
              <a:cs typeface="Calibri"/>
              <a:sym typeface="Calibri"/>
            </a:endParaRPr>
          </a:p>
        </p:txBody>
      </p:sp>
      <p:sp>
        <p:nvSpPr>
          <p:cNvPr id="18" name="Google Shape;298;p45"/>
          <p:cNvSpPr txBox="1">
            <a:spLocks/>
          </p:cNvSpPr>
          <p:nvPr/>
        </p:nvSpPr>
        <p:spPr>
          <a:xfrm>
            <a:off x="1427091" y="140145"/>
            <a:ext cx="9363212" cy="785400"/>
          </a:xfrm>
          <a:prstGeom prst="rect">
            <a:avLst/>
          </a:prstGeom>
          <a:noFill/>
          <a:ln>
            <a:noFill/>
          </a:ln>
        </p:spPr>
        <p:txBody>
          <a:bodyPr spcFirstLastPara="1" vert="horz" wrap="square" lIns="91425" tIns="45700" rIns="91425" bIns="457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nSpc>
                <a:spcPct val="100000"/>
              </a:lnSpc>
              <a:spcBef>
                <a:spcPts val="0"/>
              </a:spcBef>
              <a:buClrTx/>
              <a:buSzPts val="3200"/>
            </a:pPr>
            <a:r>
              <a:rPr lang="en-US" sz="3200" noProof="0" dirty="0">
                <a:solidFill>
                  <a:prstClr val="white"/>
                </a:solidFill>
                <a:latin typeface="Calibri"/>
                <a:ea typeface="Calibri"/>
                <a:cs typeface="Calibri"/>
                <a:sym typeface="Calibri"/>
              </a:rPr>
              <a:t>Deep Learning Revolution</a:t>
            </a:r>
            <a:endParaRPr kumimoji="0" lang="en-US" sz="3200" b="0" i="0" u="none" strike="noStrike" kern="1200" cap="none" spc="0" normalizeH="0" baseline="0" noProof="0" dirty="0">
              <a:ln>
                <a:noFill/>
              </a:ln>
              <a:solidFill>
                <a:prstClr val="white"/>
              </a:solidFill>
              <a:effectLst/>
              <a:uLnTx/>
              <a:uFillTx/>
              <a:latin typeface="Calibri"/>
              <a:ea typeface="Calibri"/>
              <a:cs typeface="Calibri"/>
              <a:sym typeface="Calibri"/>
            </a:endParaRPr>
          </a:p>
        </p:txBody>
      </p:sp>
      <p:pic>
        <p:nvPicPr>
          <p:cNvPr id="11" name="Picture 10">
            <a:extLst>
              <a:ext uri="{FF2B5EF4-FFF2-40B4-BE49-F238E27FC236}">
                <a16:creationId xmlns:a16="http://schemas.microsoft.com/office/drawing/2014/main" id="{5978DE5D-337D-3642-B3E7-DB05E3BE1813}"/>
              </a:ext>
            </a:extLst>
          </p:cNvPr>
          <p:cNvPicPr>
            <a:picLocks noChangeAspect="1"/>
          </p:cNvPicPr>
          <p:nvPr/>
        </p:nvPicPr>
        <p:blipFill>
          <a:blip r:embed="rId7"/>
          <a:stretch>
            <a:fillRect/>
          </a:stretch>
        </p:blipFill>
        <p:spPr>
          <a:xfrm>
            <a:off x="713545" y="1534886"/>
            <a:ext cx="4541528" cy="2030994"/>
          </a:xfrm>
          <a:prstGeom prst="rect">
            <a:avLst/>
          </a:prstGeom>
        </p:spPr>
      </p:pic>
      <p:pic>
        <p:nvPicPr>
          <p:cNvPr id="12" name="Picture 11">
            <a:extLst>
              <a:ext uri="{FF2B5EF4-FFF2-40B4-BE49-F238E27FC236}">
                <a16:creationId xmlns:a16="http://schemas.microsoft.com/office/drawing/2014/main" id="{417D0F56-400E-8249-B160-2C3CE6FE7214}"/>
              </a:ext>
            </a:extLst>
          </p:cNvPr>
          <p:cNvPicPr>
            <a:picLocks noChangeAspect="1"/>
          </p:cNvPicPr>
          <p:nvPr/>
        </p:nvPicPr>
        <p:blipFill>
          <a:blip r:embed="rId8"/>
          <a:stretch>
            <a:fillRect/>
          </a:stretch>
        </p:blipFill>
        <p:spPr>
          <a:xfrm>
            <a:off x="4095264" y="1382486"/>
            <a:ext cx="4341164" cy="2462572"/>
          </a:xfrm>
          <a:prstGeom prst="rect">
            <a:avLst/>
          </a:prstGeom>
        </p:spPr>
      </p:pic>
      <p:pic>
        <p:nvPicPr>
          <p:cNvPr id="10" name="Picture 9">
            <a:extLst>
              <a:ext uri="{FF2B5EF4-FFF2-40B4-BE49-F238E27FC236}">
                <a16:creationId xmlns:a16="http://schemas.microsoft.com/office/drawing/2014/main" id="{5DE668BF-373F-E84C-BB8C-68FD9E3E8C1C}"/>
              </a:ext>
            </a:extLst>
          </p:cNvPr>
          <p:cNvPicPr>
            <a:picLocks noChangeAspect="1"/>
          </p:cNvPicPr>
          <p:nvPr/>
        </p:nvPicPr>
        <p:blipFill>
          <a:blip r:embed="rId9"/>
          <a:stretch>
            <a:fillRect/>
          </a:stretch>
        </p:blipFill>
        <p:spPr>
          <a:xfrm>
            <a:off x="8159843" y="1382486"/>
            <a:ext cx="3163477" cy="4157166"/>
          </a:xfrm>
          <a:prstGeom prst="rect">
            <a:avLst/>
          </a:prstGeom>
        </p:spPr>
      </p:pic>
      <p:pic>
        <p:nvPicPr>
          <p:cNvPr id="2" name="Untitled">
            <a:hlinkClick r:id="" action="ppaction://media"/>
            <a:extLst>
              <a:ext uri="{FF2B5EF4-FFF2-40B4-BE49-F238E27FC236}">
                <a16:creationId xmlns:a16="http://schemas.microsoft.com/office/drawing/2014/main" id="{0A914776-B9BB-B845-A834-E10DF48DEDD5}"/>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2628949" y="2678324"/>
            <a:ext cx="6253794" cy="3517759"/>
          </a:xfrm>
          <a:prstGeom prst="rect">
            <a:avLst/>
          </a:prstGeom>
        </p:spPr>
      </p:pic>
    </p:spTree>
    <p:extLst>
      <p:ext uri="{BB962C8B-B14F-4D97-AF65-F5344CB8AC3E}">
        <p14:creationId xmlns:p14="http://schemas.microsoft.com/office/powerpoint/2010/main" val="2077383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9" fill="hold" display="0">
                  <p:stCondLst>
                    <p:cond delay="indefinite"/>
                  </p:stCondLst>
                </p:cTn>
                <p:tgtEl>
                  <p:spTgt spid="2"/>
                </p:tgtEl>
              </p:cMediaNode>
            </p:video>
            <p:seq concurrent="1" nextAc="seek">
              <p:cTn id="20" restart="whenNotActive" fill="hold" evtFilter="cancelBubble" nodeType="interactiveSeq">
                <p:stCondLst>
                  <p:cond evt="onClick" delay="0">
                    <p:tgtEl>
                      <p:spTgt spid="2"/>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afterEffect">
                                  <p:stCondLst>
                                    <p:cond delay="0"/>
                                  </p:stCondLst>
                                  <p:childTnLst>
                                    <p:cmd type="call" cmd="playFrom(0.0)">
                                      <p:cBhvr>
                                        <p:cTn id="24" dur="16252" fill="hold"/>
                                        <p:tgtEl>
                                          <p:spTgt spid="2"/>
                                        </p:tgtEl>
                                      </p:cBhvr>
                                    </p:cmd>
                                  </p:childTnLst>
                                </p:cTn>
                              </p:par>
                            </p:childTnLst>
                          </p:cTn>
                        </p:par>
                      </p:childTnLst>
                    </p:cTn>
                  </p:par>
                  <p:par>
                    <p:cTn id="25" fill="hold">
                      <p:stCondLst>
                        <p:cond delay="indefinite"/>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0" name="Rectangle 19"/>
          <p:cNvSpPr/>
          <p:nvPr/>
        </p:nvSpPr>
        <p:spPr>
          <a:xfrm>
            <a:off x="0" y="0"/>
            <a:ext cx="12192000" cy="107442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sym typeface="Arial"/>
            </a:endParaRPr>
          </a:p>
        </p:txBody>
      </p:sp>
      <p:pic>
        <p:nvPicPr>
          <p:cNvPr id="266" name="Google Shape;266;p42"/>
          <p:cNvPicPr preferRelativeResize="0"/>
          <p:nvPr/>
        </p:nvPicPr>
        <p:blipFill rotWithShape="1">
          <a:blip r:embed="rId3">
            <a:alphaModFix/>
          </a:blip>
          <a:srcRect/>
          <a:stretch/>
        </p:blipFill>
        <p:spPr>
          <a:xfrm>
            <a:off x="10561320" y="146173"/>
            <a:ext cx="1589312" cy="838027"/>
          </a:xfrm>
          <a:prstGeom prst="rect">
            <a:avLst/>
          </a:prstGeom>
          <a:noFill/>
          <a:ln>
            <a:noFill/>
          </a:ln>
        </p:spPr>
      </p:pic>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r="71623"/>
          <a:stretch/>
        </p:blipFill>
        <p:spPr>
          <a:xfrm>
            <a:off x="204081" y="151672"/>
            <a:ext cx="1018929" cy="794004"/>
          </a:xfrm>
          <a:prstGeom prst="rect">
            <a:avLst/>
          </a:prstGeom>
        </p:spPr>
      </p:pic>
      <p:sp>
        <p:nvSpPr>
          <p:cNvPr id="37" name="Google Shape;298;p45"/>
          <p:cNvSpPr txBox="1">
            <a:spLocks/>
          </p:cNvSpPr>
          <p:nvPr/>
        </p:nvSpPr>
        <p:spPr>
          <a:xfrm>
            <a:off x="1360194" y="75517"/>
            <a:ext cx="9363212" cy="785400"/>
          </a:xfrm>
          <a:prstGeom prst="rect">
            <a:avLst/>
          </a:prstGeom>
          <a:noFill/>
          <a:ln>
            <a:noFill/>
          </a:ln>
        </p:spPr>
        <p:txBody>
          <a:bodyPr spcFirstLastPara="1" vert="horz" wrap="square" lIns="91425" tIns="45700" rIns="91425" bIns="457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nSpc>
                <a:spcPct val="100000"/>
              </a:lnSpc>
              <a:spcBef>
                <a:spcPts val="0"/>
              </a:spcBef>
              <a:buClrTx/>
              <a:buSzPts val="3200"/>
            </a:pPr>
            <a:r>
              <a:rPr lang="en-US" sz="3200" dirty="0">
                <a:solidFill>
                  <a:prstClr val="white"/>
                </a:solidFill>
                <a:latin typeface="Calibri"/>
                <a:ea typeface="Calibri"/>
                <a:cs typeface="Calibri"/>
                <a:sym typeface="Calibri"/>
              </a:rPr>
              <a:t>Natural Language Processing</a:t>
            </a:r>
            <a:endParaRPr kumimoji="0" lang="en-US" sz="3200" b="0" i="0" u="none" strike="noStrike" kern="1200" cap="none" spc="0" normalizeH="0" baseline="0" noProof="0" dirty="0">
              <a:ln>
                <a:noFill/>
              </a:ln>
              <a:solidFill>
                <a:prstClr val="white"/>
              </a:solidFill>
              <a:effectLst/>
              <a:uLnTx/>
              <a:uFillTx/>
              <a:latin typeface="Calibri"/>
              <a:ea typeface="Calibri"/>
              <a:cs typeface="Calibri"/>
              <a:sym typeface="Calibri"/>
            </a:endParaRPr>
          </a:p>
        </p:txBody>
      </p:sp>
      <p:sp>
        <p:nvSpPr>
          <p:cNvPr id="12" name="Rectangle 11">
            <a:extLst>
              <a:ext uri="{FF2B5EF4-FFF2-40B4-BE49-F238E27FC236}">
                <a16:creationId xmlns:a16="http://schemas.microsoft.com/office/drawing/2014/main" id="{1B2E298E-84D8-3940-8490-3F287A2B1F13}"/>
              </a:ext>
            </a:extLst>
          </p:cNvPr>
          <p:cNvSpPr/>
          <p:nvPr/>
        </p:nvSpPr>
        <p:spPr>
          <a:xfrm>
            <a:off x="370114" y="6360115"/>
            <a:ext cx="10765971" cy="276999"/>
          </a:xfrm>
          <a:prstGeom prst="rect">
            <a:avLst/>
          </a:prstGeom>
          <a:ln w="9525">
            <a:solidFill>
              <a:schemeClr val="tx1"/>
            </a:solidFill>
            <a:prstDash val="dash"/>
          </a:ln>
        </p:spPr>
        <p:txBody>
          <a:bodyPr wrap="square">
            <a:spAutoFit/>
          </a:bodyPr>
          <a:lstStyle/>
          <a:p>
            <a:r>
              <a:rPr lang="en-US" sz="1200" dirty="0"/>
              <a:t>S. Sheng, Z. Dong, J. Ye, L. Ma, Z. Yao, A. </a:t>
            </a:r>
            <a:r>
              <a:rPr lang="en-US" sz="1200" dirty="0" err="1"/>
              <a:t>Gholami</a:t>
            </a:r>
            <a:r>
              <a:rPr lang="en-US" sz="1200" dirty="0"/>
              <a:t>, M. Mahoney, K. </a:t>
            </a:r>
            <a:r>
              <a:rPr lang="en-US" sz="1200" dirty="0" err="1"/>
              <a:t>Keutzer</a:t>
            </a:r>
            <a:r>
              <a:rPr lang="en-US" sz="1200" dirty="0"/>
              <a:t>, Q-BERT: Hessian Based Ultra Low Precision Quantization of BERT</a:t>
            </a:r>
          </a:p>
        </p:txBody>
      </p:sp>
      <p:pic>
        <p:nvPicPr>
          <p:cNvPr id="3" name="Picture 2">
            <a:extLst>
              <a:ext uri="{FF2B5EF4-FFF2-40B4-BE49-F238E27FC236}">
                <a16:creationId xmlns:a16="http://schemas.microsoft.com/office/drawing/2014/main" id="{9A6C5796-CDF5-0E44-AAE0-3DE25A5B18AE}"/>
              </a:ext>
            </a:extLst>
          </p:cNvPr>
          <p:cNvPicPr>
            <a:picLocks noChangeAspect="1"/>
          </p:cNvPicPr>
          <p:nvPr/>
        </p:nvPicPr>
        <p:blipFill>
          <a:blip r:embed="rId5"/>
          <a:stretch>
            <a:fillRect/>
          </a:stretch>
        </p:blipFill>
        <p:spPr>
          <a:xfrm>
            <a:off x="4469651" y="1203577"/>
            <a:ext cx="6666434" cy="5112487"/>
          </a:xfrm>
          <a:prstGeom prst="rect">
            <a:avLst/>
          </a:prstGeom>
        </p:spPr>
      </p:pic>
      <p:pic>
        <p:nvPicPr>
          <p:cNvPr id="11" name="Picture 10">
            <a:extLst>
              <a:ext uri="{FF2B5EF4-FFF2-40B4-BE49-F238E27FC236}">
                <a16:creationId xmlns:a16="http://schemas.microsoft.com/office/drawing/2014/main" id="{A6D9BA81-6DC0-EE41-A788-804E995C0BBE}"/>
              </a:ext>
            </a:extLst>
          </p:cNvPr>
          <p:cNvPicPr>
            <a:picLocks noChangeAspect="1"/>
          </p:cNvPicPr>
          <p:nvPr/>
        </p:nvPicPr>
        <p:blipFill rotWithShape="1">
          <a:blip r:embed="rId6"/>
          <a:srcRect l="5278" t="16333" r="83767" b="13474"/>
          <a:stretch/>
        </p:blipFill>
        <p:spPr>
          <a:xfrm>
            <a:off x="3409121" y="1781899"/>
            <a:ext cx="1093305" cy="4227446"/>
          </a:xfrm>
          <a:prstGeom prst="rect">
            <a:avLst/>
          </a:prstGeom>
        </p:spPr>
      </p:pic>
      <p:pic>
        <p:nvPicPr>
          <p:cNvPr id="13" name="Picture 12">
            <a:extLst>
              <a:ext uri="{FF2B5EF4-FFF2-40B4-BE49-F238E27FC236}">
                <a16:creationId xmlns:a16="http://schemas.microsoft.com/office/drawing/2014/main" id="{880AD645-E8CF-FD42-A2F7-784DCD8DCDFD}"/>
              </a:ext>
            </a:extLst>
          </p:cNvPr>
          <p:cNvPicPr>
            <a:picLocks noChangeAspect="1"/>
          </p:cNvPicPr>
          <p:nvPr/>
        </p:nvPicPr>
        <p:blipFill>
          <a:blip r:embed="rId7"/>
          <a:stretch>
            <a:fillRect/>
          </a:stretch>
        </p:blipFill>
        <p:spPr>
          <a:xfrm>
            <a:off x="713545" y="3737388"/>
            <a:ext cx="1831680" cy="2338822"/>
          </a:xfrm>
          <a:prstGeom prst="rect">
            <a:avLst/>
          </a:prstGeom>
        </p:spPr>
      </p:pic>
      <p:pic>
        <p:nvPicPr>
          <p:cNvPr id="14" name="Picture 13">
            <a:extLst>
              <a:ext uri="{FF2B5EF4-FFF2-40B4-BE49-F238E27FC236}">
                <a16:creationId xmlns:a16="http://schemas.microsoft.com/office/drawing/2014/main" id="{FF664B98-E603-5644-A6AA-166B23F9C193}"/>
              </a:ext>
            </a:extLst>
          </p:cNvPr>
          <p:cNvPicPr>
            <a:picLocks noChangeAspect="1"/>
          </p:cNvPicPr>
          <p:nvPr/>
        </p:nvPicPr>
        <p:blipFill>
          <a:blip r:embed="rId8"/>
          <a:stretch>
            <a:fillRect/>
          </a:stretch>
        </p:blipFill>
        <p:spPr>
          <a:xfrm>
            <a:off x="332202" y="1176711"/>
            <a:ext cx="2594361" cy="2265193"/>
          </a:xfrm>
          <a:prstGeom prst="rect">
            <a:avLst/>
          </a:prstGeom>
        </p:spPr>
      </p:pic>
      <p:sp>
        <p:nvSpPr>
          <p:cNvPr id="15" name="TextBox 14">
            <a:extLst>
              <a:ext uri="{FF2B5EF4-FFF2-40B4-BE49-F238E27FC236}">
                <a16:creationId xmlns:a16="http://schemas.microsoft.com/office/drawing/2014/main" id="{FDAF68B6-8D1E-1C46-8087-0C6240FD1466}"/>
              </a:ext>
            </a:extLst>
          </p:cNvPr>
          <p:cNvSpPr txBox="1"/>
          <p:nvPr/>
        </p:nvSpPr>
        <p:spPr>
          <a:xfrm>
            <a:off x="961472" y="3449068"/>
            <a:ext cx="1335819" cy="276999"/>
          </a:xfrm>
          <a:prstGeom prst="rect">
            <a:avLst/>
          </a:prstGeom>
          <a:noFill/>
        </p:spPr>
        <p:txBody>
          <a:bodyPr wrap="square" rtlCol="0">
            <a:spAutoFit/>
          </a:bodyPr>
          <a:lstStyle/>
          <a:p>
            <a:pPr algn="ctr"/>
            <a:r>
              <a:rPr lang="en-US" sz="1200" dirty="0"/>
              <a:t>11</a:t>
            </a:r>
            <a:r>
              <a:rPr lang="en-US" sz="1200" baseline="30000" dirty="0"/>
              <a:t>th</a:t>
            </a:r>
            <a:r>
              <a:rPr lang="en-US" sz="1200" dirty="0"/>
              <a:t> Layer</a:t>
            </a:r>
          </a:p>
        </p:txBody>
      </p:sp>
      <p:sp>
        <p:nvSpPr>
          <p:cNvPr id="17" name="TextBox 16">
            <a:extLst>
              <a:ext uri="{FF2B5EF4-FFF2-40B4-BE49-F238E27FC236}">
                <a16:creationId xmlns:a16="http://schemas.microsoft.com/office/drawing/2014/main" id="{0A08E8E6-5B96-4F4C-A1F4-990D3480C89A}"/>
              </a:ext>
            </a:extLst>
          </p:cNvPr>
          <p:cNvSpPr txBox="1"/>
          <p:nvPr/>
        </p:nvSpPr>
        <p:spPr>
          <a:xfrm>
            <a:off x="961471" y="6061090"/>
            <a:ext cx="1335819" cy="276999"/>
          </a:xfrm>
          <a:prstGeom prst="rect">
            <a:avLst/>
          </a:prstGeom>
          <a:noFill/>
        </p:spPr>
        <p:txBody>
          <a:bodyPr wrap="square" rtlCol="0">
            <a:spAutoFit/>
          </a:bodyPr>
          <a:lstStyle/>
          <a:p>
            <a:pPr algn="ctr"/>
            <a:r>
              <a:rPr lang="en-US" sz="1200" dirty="0"/>
              <a:t>7</a:t>
            </a:r>
            <a:r>
              <a:rPr lang="en-US" sz="1200" baseline="30000" dirty="0"/>
              <a:t>th</a:t>
            </a:r>
            <a:r>
              <a:rPr lang="en-US" sz="1200" dirty="0"/>
              <a:t> Layer</a:t>
            </a:r>
          </a:p>
        </p:txBody>
      </p:sp>
    </p:spTree>
    <p:extLst>
      <p:ext uri="{BB962C8B-B14F-4D97-AF65-F5344CB8AC3E}">
        <p14:creationId xmlns:p14="http://schemas.microsoft.com/office/powerpoint/2010/main" val="3284911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0" name="Rectangle 19"/>
          <p:cNvSpPr/>
          <p:nvPr/>
        </p:nvSpPr>
        <p:spPr>
          <a:xfrm>
            <a:off x="0" y="0"/>
            <a:ext cx="12192000" cy="107442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sym typeface="Arial"/>
            </a:endParaRPr>
          </a:p>
        </p:txBody>
      </p:sp>
      <p:pic>
        <p:nvPicPr>
          <p:cNvPr id="266" name="Google Shape;266;p42"/>
          <p:cNvPicPr preferRelativeResize="0"/>
          <p:nvPr/>
        </p:nvPicPr>
        <p:blipFill rotWithShape="1">
          <a:blip r:embed="rId3">
            <a:alphaModFix/>
          </a:blip>
          <a:srcRect/>
          <a:stretch/>
        </p:blipFill>
        <p:spPr>
          <a:xfrm>
            <a:off x="10561320" y="146173"/>
            <a:ext cx="1589312" cy="838027"/>
          </a:xfrm>
          <a:prstGeom prst="rect">
            <a:avLst/>
          </a:prstGeom>
          <a:noFill/>
          <a:ln>
            <a:noFill/>
          </a:ln>
        </p:spPr>
      </p:pic>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r="71623"/>
          <a:stretch/>
        </p:blipFill>
        <p:spPr>
          <a:xfrm>
            <a:off x="204081" y="151672"/>
            <a:ext cx="1018929" cy="794004"/>
          </a:xfrm>
          <a:prstGeom prst="rect">
            <a:avLst/>
          </a:prstGeom>
        </p:spPr>
      </p:pic>
      <p:sp>
        <p:nvSpPr>
          <p:cNvPr id="37" name="Google Shape;298;p45"/>
          <p:cNvSpPr txBox="1">
            <a:spLocks/>
          </p:cNvSpPr>
          <p:nvPr/>
        </p:nvSpPr>
        <p:spPr>
          <a:xfrm>
            <a:off x="1360194" y="75517"/>
            <a:ext cx="9363212" cy="785400"/>
          </a:xfrm>
          <a:prstGeom prst="rect">
            <a:avLst/>
          </a:prstGeom>
          <a:noFill/>
          <a:ln>
            <a:noFill/>
          </a:ln>
        </p:spPr>
        <p:txBody>
          <a:bodyPr spcFirstLastPara="1" vert="horz" wrap="square" lIns="91425" tIns="45700" rIns="91425" bIns="457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nSpc>
                <a:spcPct val="100000"/>
              </a:lnSpc>
              <a:spcBef>
                <a:spcPts val="0"/>
              </a:spcBef>
              <a:buClrTx/>
              <a:buSzPts val="3200"/>
            </a:pPr>
            <a:r>
              <a:rPr lang="en-US" sz="3200" dirty="0">
                <a:solidFill>
                  <a:prstClr val="white"/>
                </a:solidFill>
                <a:latin typeface="Calibri"/>
                <a:ea typeface="Calibri"/>
                <a:cs typeface="Calibri"/>
                <a:sym typeface="Calibri"/>
              </a:rPr>
              <a:t>Natural Language Processing</a:t>
            </a:r>
            <a:endParaRPr kumimoji="0" lang="en-US" sz="3200" b="0" i="0" u="none" strike="noStrike" kern="1200" cap="none" spc="0" normalizeH="0" baseline="0" noProof="0" dirty="0">
              <a:ln>
                <a:noFill/>
              </a:ln>
              <a:solidFill>
                <a:prstClr val="white"/>
              </a:solidFill>
              <a:effectLst/>
              <a:uLnTx/>
              <a:uFillTx/>
              <a:latin typeface="Calibri"/>
              <a:ea typeface="Calibri"/>
              <a:cs typeface="Calibri"/>
              <a:sym typeface="Calibri"/>
            </a:endParaRPr>
          </a:p>
        </p:txBody>
      </p:sp>
      <p:sp>
        <p:nvSpPr>
          <p:cNvPr id="12" name="Rectangle 11">
            <a:extLst>
              <a:ext uri="{FF2B5EF4-FFF2-40B4-BE49-F238E27FC236}">
                <a16:creationId xmlns:a16="http://schemas.microsoft.com/office/drawing/2014/main" id="{1B2E298E-84D8-3940-8490-3F287A2B1F13}"/>
              </a:ext>
            </a:extLst>
          </p:cNvPr>
          <p:cNvSpPr/>
          <p:nvPr/>
        </p:nvSpPr>
        <p:spPr>
          <a:xfrm>
            <a:off x="370114" y="6360115"/>
            <a:ext cx="10765971" cy="276999"/>
          </a:xfrm>
          <a:prstGeom prst="rect">
            <a:avLst/>
          </a:prstGeom>
          <a:ln w="9525">
            <a:solidFill>
              <a:schemeClr val="tx1"/>
            </a:solidFill>
            <a:prstDash val="dash"/>
          </a:ln>
        </p:spPr>
        <p:txBody>
          <a:bodyPr wrap="square">
            <a:spAutoFit/>
          </a:bodyPr>
          <a:lstStyle/>
          <a:p>
            <a:r>
              <a:rPr lang="en-US" sz="1200" dirty="0"/>
              <a:t>S. Sheng, Z. Dong, J. Ye, L. Ma, Z. Yao, A. </a:t>
            </a:r>
            <a:r>
              <a:rPr lang="en-US" sz="1200" dirty="0" err="1"/>
              <a:t>Gholami</a:t>
            </a:r>
            <a:r>
              <a:rPr lang="en-US" sz="1200" dirty="0"/>
              <a:t>, M. Mahoney, K. </a:t>
            </a:r>
            <a:r>
              <a:rPr lang="en-US" sz="1200" dirty="0" err="1"/>
              <a:t>Keutzer</a:t>
            </a:r>
            <a:r>
              <a:rPr lang="en-US" sz="1200" dirty="0"/>
              <a:t>, Q-BERT: Hessian Based Ultra Low Precision Quantization of BERT</a:t>
            </a:r>
          </a:p>
        </p:txBody>
      </p:sp>
      <p:pic>
        <p:nvPicPr>
          <p:cNvPr id="2" name="Picture 1">
            <a:extLst>
              <a:ext uri="{FF2B5EF4-FFF2-40B4-BE49-F238E27FC236}">
                <a16:creationId xmlns:a16="http://schemas.microsoft.com/office/drawing/2014/main" id="{98A21F6A-119E-EB48-9E19-1706A752BCD4}"/>
              </a:ext>
            </a:extLst>
          </p:cNvPr>
          <p:cNvPicPr>
            <a:picLocks noChangeAspect="1"/>
          </p:cNvPicPr>
          <p:nvPr/>
        </p:nvPicPr>
        <p:blipFill>
          <a:blip r:embed="rId5"/>
          <a:stretch>
            <a:fillRect/>
          </a:stretch>
        </p:blipFill>
        <p:spPr>
          <a:xfrm>
            <a:off x="3097304" y="2466906"/>
            <a:ext cx="4995913" cy="2818207"/>
          </a:xfrm>
          <a:prstGeom prst="rect">
            <a:avLst/>
          </a:prstGeom>
        </p:spPr>
      </p:pic>
      <p:sp>
        <p:nvSpPr>
          <p:cNvPr id="16" name="TextBox 15">
            <a:extLst>
              <a:ext uri="{FF2B5EF4-FFF2-40B4-BE49-F238E27FC236}">
                <a16:creationId xmlns:a16="http://schemas.microsoft.com/office/drawing/2014/main" id="{FF5585B4-8AFD-784C-892A-25192DF9BEBB}"/>
              </a:ext>
            </a:extLst>
          </p:cNvPr>
          <p:cNvSpPr txBox="1"/>
          <p:nvPr/>
        </p:nvSpPr>
        <p:spPr>
          <a:xfrm>
            <a:off x="494270" y="1226092"/>
            <a:ext cx="7398179" cy="954107"/>
          </a:xfrm>
          <a:prstGeom prst="rect">
            <a:avLst/>
          </a:prstGeom>
          <a:noFill/>
        </p:spPr>
        <p:txBody>
          <a:bodyPr wrap="none" rtlCol="0">
            <a:spAutoFit/>
          </a:bodyPr>
          <a:lstStyle/>
          <a:p>
            <a:r>
              <a:rPr lang="en-US" sz="2000" dirty="0"/>
              <a:t>Effect of Group-wise Quantization</a:t>
            </a:r>
          </a:p>
          <a:p>
            <a:endParaRPr lang="en-US" sz="1800" dirty="0"/>
          </a:p>
          <a:p>
            <a:pPr marL="285750" indent="-285750">
              <a:buFont typeface="Courier New" panose="02070309020205020404" pitchFamily="49" charset="0"/>
              <a:buChar char="o"/>
            </a:pPr>
            <a:r>
              <a:rPr lang="en-US" sz="1800" dirty="0"/>
              <a:t>Marginal Effect for improving performance with larger group number</a:t>
            </a:r>
          </a:p>
        </p:txBody>
      </p:sp>
    </p:spTree>
    <p:extLst>
      <p:ext uri="{BB962C8B-B14F-4D97-AF65-F5344CB8AC3E}">
        <p14:creationId xmlns:p14="http://schemas.microsoft.com/office/powerpoint/2010/main" val="32127630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0" name="Rectangle 19"/>
          <p:cNvSpPr/>
          <p:nvPr/>
        </p:nvSpPr>
        <p:spPr>
          <a:xfrm>
            <a:off x="0" y="0"/>
            <a:ext cx="12192000" cy="107442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sym typeface="Arial"/>
            </a:endParaRPr>
          </a:p>
        </p:txBody>
      </p:sp>
      <p:pic>
        <p:nvPicPr>
          <p:cNvPr id="266" name="Google Shape;266;p42"/>
          <p:cNvPicPr preferRelativeResize="0"/>
          <p:nvPr/>
        </p:nvPicPr>
        <p:blipFill rotWithShape="1">
          <a:blip r:embed="rId3">
            <a:alphaModFix/>
          </a:blip>
          <a:srcRect/>
          <a:stretch/>
        </p:blipFill>
        <p:spPr>
          <a:xfrm>
            <a:off x="10561320" y="146173"/>
            <a:ext cx="1589312" cy="838027"/>
          </a:xfrm>
          <a:prstGeom prst="rect">
            <a:avLst/>
          </a:prstGeom>
          <a:noFill/>
          <a:ln>
            <a:noFill/>
          </a:ln>
        </p:spPr>
      </p:pic>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r="71623"/>
          <a:stretch/>
        </p:blipFill>
        <p:spPr>
          <a:xfrm>
            <a:off x="204081" y="151672"/>
            <a:ext cx="1018929" cy="794004"/>
          </a:xfrm>
          <a:prstGeom prst="rect">
            <a:avLst/>
          </a:prstGeom>
        </p:spPr>
      </p:pic>
      <p:sp>
        <p:nvSpPr>
          <p:cNvPr id="37" name="Google Shape;298;p45"/>
          <p:cNvSpPr txBox="1">
            <a:spLocks/>
          </p:cNvSpPr>
          <p:nvPr/>
        </p:nvSpPr>
        <p:spPr>
          <a:xfrm>
            <a:off x="1360194" y="75517"/>
            <a:ext cx="9363212" cy="785400"/>
          </a:xfrm>
          <a:prstGeom prst="rect">
            <a:avLst/>
          </a:prstGeom>
          <a:noFill/>
          <a:ln>
            <a:noFill/>
          </a:ln>
        </p:spPr>
        <p:txBody>
          <a:bodyPr spcFirstLastPara="1" vert="horz" wrap="square" lIns="91425" tIns="45700" rIns="91425" bIns="457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nSpc>
                <a:spcPct val="100000"/>
              </a:lnSpc>
              <a:spcBef>
                <a:spcPts val="0"/>
              </a:spcBef>
              <a:buClrTx/>
              <a:buSzPts val="3200"/>
            </a:pPr>
            <a:r>
              <a:rPr lang="en-US" sz="3200" dirty="0">
                <a:solidFill>
                  <a:prstClr val="white"/>
                </a:solidFill>
                <a:latin typeface="Calibri"/>
                <a:ea typeface="Calibri"/>
                <a:cs typeface="Calibri"/>
                <a:sym typeface="Calibri"/>
              </a:rPr>
              <a:t>Natural Language Processing</a:t>
            </a:r>
            <a:endParaRPr kumimoji="0" lang="en-US" sz="3200" b="0" i="0" u="none" strike="noStrike" kern="1200" cap="none" spc="0" normalizeH="0" baseline="0" noProof="0" dirty="0">
              <a:ln>
                <a:noFill/>
              </a:ln>
              <a:solidFill>
                <a:prstClr val="white"/>
              </a:solidFill>
              <a:effectLst/>
              <a:uLnTx/>
              <a:uFillTx/>
              <a:latin typeface="Calibri"/>
              <a:ea typeface="Calibri"/>
              <a:cs typeface="Calibri"/>
              <a:sym typeface="Calibri"/>
            </a:endParaRPr>
          </a:p>
        </p:txBody>
      </p:sp>
      <p:sp>
        <p:nvSpPr>
          <p:cNvPr id="12" name="Rectangle 11">
            <a:extLst>
              <a:ext uri="{FF2B5EF4-FFF2-40B4-BE49-F238E27FC236}">
                <a16:creationId xmlns:a16="http://schemas.microsoft.com/office/drawing/2014/main" id="{1B2E298E-84D8-3940-8490-3F287A2B1F13}"/>
              </a:ext>
            </a:extLst>
          </p:cNvPr>
          <p:cNvSpPr/>
          <p:nvPr/>
        </p:nvSpPr>
        <p:spPr>
          <a:xfrm>
            <a:off x="370114" y="6360115"/>
            <a:ext cx="10765971" cy="276999"/>
          </a:xfrm>
          <a:prstGeom prst="rect">
            <a:avLst/>
          </a:prstGeom>
          <a:ln w="9525">
            <a:solidFill>
              <a:schemeClr val="tx1"/>
            </a:solidFill>
            <a:prstDash val="dash"/>
          </a:ln>
        </p:spPr>
        <p:txBody>
          <a:bodyPr wrap="square">
            <a:spAutoFit/>
          </a:bodyPr>
          <a:lstStyle/>
          <a:p>
            <a:r>
              <a:rPr lang="en-US" sz="1200" dirty="0"/>
              <a:t>S. Sheng, Z. Dong, J. Ye, L. Ma, Z. Yao, A. </a:t>
            </a:r>
            <a:r>
              <a:rPr lang="en-US" sz="1200" dirty="0" err="1"/>
              <a:t>Gholami</a:t>
            </a:r>
            <a:r>
              <a:rPr lang="en-US" sz="1200" dirty="0"/>
              <a:t>, M. Mahoney, K. </a:t>
            </a:r>
            <a:r>
              <a:rPr lang="en-US" sz="1200" dirty="0" err="1"/>
              <a:t>Keutzer</a:t>
            </a:r>
            <a:r>
              <a:rPr lang="en-US" sz="1200" dirty="0"/>
              <a:t>, Q-BERT: Hessian Based Ultra Low Precision Quantization of BERT</a:t>
            </a:r>
          </a:p>
        </p:txBody>
      </p:sp>
      <p:pic>
        <p:nvPicPr>
          <p:cNvPr id="3" name="Picture 2">
            <a:extLst>
              <a:ext uri="{FF2B5EF4-FFF2-40B4-BE49-F238E27FC236}">
                <a16:creationId xmlns:a16="http://schemas.microsoft.com/office/drawing/2014/main" id="{3FB9BA22-A6CC-8B47-AE37-201F1F447143}"/>
              </a:ext>
            </a:extLst>
          </p:cNvPr>
          <p:cNvPicPr>
            <a:picLocks noChangeAspect="1"/>
          </p:cNvPicPr>
          <p:nvPr/>
        </p:nvPicPr>
        <p:blipFill rotWithShape="1">
          <a:blip r:embed="rId5"/>
          <a:srcRect l="386" r="-1" b="9509"/>
          <a:stretch/>
        </p:blipFill>
        <p:spPr>
          <a:xfrm>
            <a:off x="1887923" y="2376993"/>
            <a:ext cx="7755065" cy="3769496"/>
          </a:xfrm>
          <a:prstGeom prst="rect">
            <a:avLst/>
          </a:prstGeom>
        </p:spPr>
      </p:pic>
      <p:sp>
        <p:nvSpPr>
          <p:cNvPr id="4" name="TextBox 3">
            <a:extLst>
              <a:ext uri="{FF2B5EF4-FFF2-40B4-BE49-F238E27FC236}">
                <a16:creationId xmlns:a16="http://schemas.microsoft.com/office/drawing/2014/main" id="{DCE9FDAB-5168-6841-A492-A171867BB140}"/>
              </a:ext>
            </a:extLst>
          </p:cNvPr>
          <p:cNvSpPr txBox="1"/>
          <p:nvPr/>
        </p:nvSpPr>
        <p:spPr>
          <a:xfrm>
            <a:off x="296560" y="1164307"/>
            <a:ext cx="7539243" cy="1231106"/>
          </a:xfrm>
          <a:prstGeom prst="rect">
            <a:avLst/>
          </a:prstGeom>
          <a:noFill/>
        </p:spPr>
        <p:txBody>
          <a:bodyPr wrap="none" rtlCol="0">
            <a:spAutoFit/>
          </a:bodyPr>
          <a:lstStyle/>
          <a:p>
            <a:r>
              <a:rPr lang="en-US" sz="2000" dirty="0"/>
              <a:t>Mixed Precision Quantization for embedding</a:t>
            </a:r>
          </a:p>
          <a:p>
            <a:pPr marL="285750" indent="-285750">
              <a:buFont typeface="Courier New" panose="02070309020205020404" pitchFamily="49" charset="0"/>
              <a:buChar char="o"/>
            </a:pPr>
            <a:r>
              <a:rPr lang="en-US" sz="1800" dirty="0"/>
              <a:t>Group-wise + Position(8)/Word(4) Embedding</a:t>
            </a:r>
          </a:p>
          <a:p>
            <a:pPr marL="285750" indent="-285750">
              <a:buFont typeface="Courier New" panose="02070309020205020404" pitchFamily="49" charset="0"/>
              <a:buChar char="o"/>
            </a:pPr>
            <a:endParaRPr lang="en-US" sz="1800" dirty="0"/>
          </a:p>
          <a:p>
            <a:pPr marL="285750" indent="-285750">
              <a:buFont typeface="Courier New" panose="02070309020205020404" pitchFamily="49" charset="0"/>
              <a:buChar char="o"/>
            </a:pPr>
            <a:r>
              <a:rPr lang="en-US" sz="1800" dirty="0"/>
              <a:t>Overall 11x compression ratio, 13x compression ratio w/o embedding</a:t>
            </a:r>
          </a:p>
        </p:txBody>
      </p:sp>
    </p:spTree>
    <p:extLst>
      <p:ext uri="{BB962C8B-B14F-4D97-AF65-F5344CB8AC3E}">
        <p14:creationId xmlns:p14="http://schemas.microsoft.com/office/powerpoint/2010/main" val="30162045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0" name="Rectangle 19"/>
          <p:cNvSpPr/>
          <p:nvPr/>
        </p:nvSpPr>
        <p:spPr>
          <a:xfrm>
            <a:off x="0" y="0"/>
            <a:ext cx="12192000" cy="107442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sym typeface="Arial"/>
            </a:endParaRPr>
          </a:p>
        </p:txBody>
      </p:sp>
      <p:pic>
        <p:nvPicPr>
          <p:cNvPr id="266" name="Google Shape;266;p42"/>
          <p:cNvPicPr preferRelativeResize="0"/>
          <p:nvPr/>
        </p:nvPicPr>
        <p:blipFill rotWithShape="1">
          <a:blip r:embed="rId3">
            <a:alphaModFix/>
          </a:blip>
          <a:srcRect/>
          <a:stretch/>
        </p:blipFill>
        <p:spPr>
          <a:xfrm>
            <a:off x="10561320" y="146173"/>
            <a:ext cx="1589312" cy="838027"/>
          </a:xfrm>
          <a:prstGeom prst="rect">
            <a:avLst/>
          </a:prstGeom>
          <a:noFill/>
          <a:ln>
            <a:noFill/>
          </a:ln>
        </p:spPr>
      </p:pic>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r="71623"/>
          <a:stretch/>
        </p:blipFill>
        <p:spPr>
          <a:xfrm>
            <a:off x="204081" y="151672"/>
            <a:ext cx="1018929" cy="794004"/>
          </a:xfrm>
          <a:prstGeom prst="rect">
            <a:avLst/>
          </a:prstGeom>
        </p:spPr>
      </p:pic>
      <p:sp>
        <p:nvSpPr>
          <p:cNvPr id="12" name="Google Shape;270;p42"/>
          <p:cNvSpPr txBox="1">
            <a:spLocks noGrp="1"/>
          </p:cNvSpPr>
          <p:nvPr>
            <p:ph type="subTitle" idx="1"/>
          </p:nvPr>
        </p:nvSpPr>
        <p:spPr>
          <a:xfrm>
            <a:off x="370108" y="1678358"/>
            <a:ext cx="11319938" cy="1752600"/>
          </a:xfrm>
          <a:prstGeom prst="rect">
            <a:avLst/>
          </a:prstGeom>
          <a:noFill/>
          <a:ln>
            <a:noFill/>
          </a:ln>
        </p:spPr>
        <p:txBody>
          <a:bodyPr spcFirstLastPara="1" wrap="square" lIns="91425" tIns="45700" rIns="91425" bIns="45700" anchor="t" anchorCtr="0">
            <a:noAutofit/>
          </a:bodyPr>
          <a:lstStyle/>
          <a:p>
            <a:pPr marL="0" lvl="0" indent="0" algn="ctr" rtl="0">
              <a:lnSpc>
                <a:spcPct val="115000"/>
              </a:lnSpc>
              <a:spcBef>
                <a:spcPts val="0"/>
              </a:spcBef>
              <a:spcAft>
                <a:spcPts val="0"/>
              </a:spcAft>
              <a:buClr>
                <a:schemeClr val="dk1"/>
              </a:buClr>
              <a:buSzPts val="1100"/>
              <a:buFont typeface="Arial"/>
              <a:buNone/>
            </a:pPr>
            <a:r>
              <a:rPr lang="en-US" altLang="zh-CN" sz="5400" dirty="0">
                <a:solidFill>
                  <a:srgbClr val="203864"/>
                </a:solidFill>
              </a:rPr>
              <a:t>Thank You for Listening!</a:t>
            </a:r>
            <a:endParaRPr sz="5400" dirty="0">
              <a:solidFill>
                <a:srgbClr val="203864"/>
              </a:solidFill>
            </a:endParaRPr>
          </a:p>
        </p:txBody>
      </p:sp>
      <p:pic>
        <p:nvPicPr>
          <p:cNvPr id="18" name="Google Shape;135;p24">
            <a:extLst>
              <a:ext uri="{FF2B5EF4-FFF2-40B4-BE49-F238E27FC236}">
                <a16:creationId xmlns:a16="http://schemas.microsoft.com/office/drawing/2014/main" id="{7E270F04-F902-7B4A-92B4-6922FA6CF0B9}"/>
              </a:ext>
            </a:extLst>
          </p:cNvPr>
          <p:cNvPicPr preferRelativeResize="0"/>
          <p:nvPr/>
        </p:nvPicPr>
        <p:blipFill rotWithShape="1">
          <a:blip r:embed="rId5">
            <a:alphaModFix/>
          </a:blip>
          <a:srcRect l="5725" r="10941"/>
          <a:stretch/>
        </p:blipFill>
        <p:spPr>
          <a:xfrm>
            <a:off x="8651936" y="4546430"/>
            <a:ext cx="865431" cy="1038517"/>
          </a:xfrm>
          <a:prstGeom prst="rect">
            <a:avLst/>
          </a:prstGeom>
          <a:noFill/>
          <a:ln>
            <a:noFill/>
          </a:ln>
        </p:spPr>
      </p:pic>
      <p:pic>
        <p:nvPicPr>
          <p:cNvPr id="19" name="Google Shape;136;p24">
            <a:extLst>
              <a:ext uri="{FF2B5EF4-FFF2-40B4-BE49-F238E27FC236}">
                <a16:creationId xmlns:a16="http://schemas.microsoft.com/office/drawing/2014/main" id="{B59BE0CD-8C8C-0347-BE83-ABBF47D30050}"/>
              </a:ext>
            </a:extLst>
          </p:cNvPr>
          <p:cNvPicPr preferRelativeResize="0"/>
          <p:nvPr/>
        </p:nvPicPr>
        <p:blipFill rotWithShape="1">
          <a:blip r:embed="rId6">
            <a:alphaModFix/>
          </a:blip>
          <a:srcRect l="14717" t="8162" r="12059" b="20485"/>
          <a:stretch/>
        </p:blipFill>
        <p:spPr>
          <a:xfrm flipH="1">
            <a:off x="5818067" y="4521174"/>
            <a:ext cx="820525" cy="1063825"/>
          </a:xfrm>
          <a:prstGeom prst="rect">
            <a:avLst/>
          </a:prstGeom>
          <a:noFill/>
          <a:ln>
            <a:noFill/>
          </a:ln>
        </p:spPr>
      </p:pic>
      <p:pic>
        <p:nvPicPr>
          <p:cNvPr id="21" name="Google Shape;137;p24">
            <a:extLst>
              <a:ext uri="{FF2B5EF4-FFF2-40B4-BE49-F238E27FC236}">
                <a16:creationId xmlns:a16="http://schemas.microsoft.com/office/drawing/2014/main" id="{0E5E1380-3AA8-0C43-8FD6-06151A0C8EA7}"/>
              </a:ext>
            </a:extLst>
          </p:cNvPr>
          <p:cNvPicPr preferRelativeResize="0"/>
          <p:nvPr/>
        </p:nvPicPr>
        <p:blipFill rotWithShape="1">
          <a:blip r:embed="rId7">
            <a:alphaModFix/>
          </a:blip>
          <a:srcRect l="23800" t="-309" r="28311" b="20913"/>
          <a:stretch/>
        </p:blipFill>
        <p:spPr>
          <a:xfrm>
            <a:off x="7697865" y="4521174"/>
            <a:ext cx="848184" cy="1053300"/>
          </a:xfrm>
          <a:prstGeom prst="rect">
            <a:avLst/>
          </a:prstGeom>
          <a:noFill/>
          <a:ln>
            <a:noFill/>
          </a:ln>
        </p:spPr>
      </p:pic>
      <p:pic>
        <p:nvPicPr>
          <p:cNvPr id="22" name="Google Shape;138;p24">
            <a:extLst>
              <a:ext uri="{FF2B5EF4-FFF2-40B4-BE49-F238E27FC236}">
                <a16:creationId xmlns:a16="http://schemas.microsoft.com/office/drawing/2014/main" id="{FC21C45E-2C8C-824F-9E85-5BDE4A5B4CE3}"/>
              </a:ext>
            </a:extLst>
          </p:cNvPr>
          <p:cNvPicPr preferRelativeResize="0"/>
          <p:nvPr/>
        </p:nvPicPr>
        <p:blipFill rotWithShape="1">
          <a:blip r:embed="rId8">
            <a:alphaModFix/>
          </a:blip>
          <a:srcRect l="12325" r="12333"/>
          <a:stretch/>
        </p:blipFill>
        <p:spPr>
          <a:xfrm>
            <a:off x="3962345" y="4501987"/>
            <a:ext cx="799638" cy="1061337"/>
          </a:xfrm>
          <a:prstGeom prst="rect">
            <a:avLst/>
          </a:prstGeom>
          <a:noFill/>
          <a:ln>
            <a:noFill/>
          </a:ln>
        </p:spPr>
      </p:pic>
      <p:pic>
        <p:nvPicPr>
          <p:cNvPr id="23" name="Google Shape;139;p24">
            <a:extLst>
              <a:ext uri="{FF2B5EF4-FFF2-40B4-BE49-F238E27FC236}">
                <a16:creationId xmlns:a16="http://schemas.microsoft.com/office/drawing/2014/main" id="{5A8AA1A8-9845-324A-ACAB-FFF31E4F3492}"/>
              </a:ext>
            </a:extLst>
          </p:cNvPr>
          <p:cNvPicPr preferRelativeResize="0"/>
          <p:nvPr/>
        </p:nvPicPr>
        <p:blipFill rotWithShape="1">
          <a:blip r:embed="rId9">
            <a:alphaModFix/>
          </a:blip>
          <a:srcRect l="14388" r="14381"/>
          <a:stretch/>
        </p:blipFill>
        <p:spPr>
          <a:xfrm>
            <a:off x="6804952" y="4521174"/>
            <a:ext cx="755990" cy="1061339"/>
          </a:xfrm>
          <a:prstGeom prst="rect">
            <a:avLst/>
          </a:prstGeom>
          <a:noFill/>
          <a:ln>
            <a:noFill/>
          </a:ln>
        </p:spPr>
      </p:pic>
      <p:pic>
        <p:nvPicPr>
          <p:cNvPr id="24" name="Google Shape;140;p24">
            <a:extLst>
              <a:ext uri="{FF2B5EF4-FFF2-40B4-BE49-F238E27FC236}">
                <a16:creationId xmlns:a16="http://schemas.microsoft.com/office/drawing/2014/main" id="{E8F691D8-7C47-8A4A-8F3C-E0774983F79B}"/>
              </a:ext>
            </a:extLst>
          </p:cNvPr>
          <p:cNvPicPr preferRelativeResize="0"/>
          <p:nvPr/>
        </p:nvPicPr>
        <p:blipFill rotWithShape="1">
          <a:blip r:embed="rId10">
            <a:alphaModFix/>
          </a:blip>
          <a:srcRect l="15550" r="15550"/>
          <a:stretch/>
        </p:blipFill>
        <p:spPr>
          <a:xfrm>
            <a:off x="4885607" y="4476387"/>
            <a:ext cx="748867" cy="1086937"/>
          </a:xfrm>
          <a:prstGeom prst="rect">
            <a:avLst/>
          </a:prstGeom>
          <a:noFill/>
          <a:ln>
            <a:noFill/>
          </a:ln>
        </p:spPr>
      </p:pic>
      <p:pic>
        <p:nvPicPr>
          <p:cNvPr id="25" name="Google Shape;132;p24">
            <a:extLst>
              <a:ext uri="{FF2B5EF4-FFF2-40B4-BE49-F238E27FC236}">
                <a16:creationId xmlns:a16="http://schemas.microsoft.com/office/drawing/2014/main" id="{74E93C96-8058-8A4D-936D-A827E5F59080}"/>
              </a:ext>
            </a:extLst>
          </p:cNvPr>
          <p:cNvPicPr preferRelativeResize="0"/>
          <p:nvPr/>
        </p:nvPicPr>
        <p:blipFill>
          <a:blip r:embed="rId11">
            <a:alphaModFix/>
          </a:blip>
          <a:stretch>
            <a:fillRect/>
          </a:stretch>
        </p:blipFill>
        <p:spPr>
          <a:xfrm>
            <a:off x="2096636" y="4491880"/>
            <a:ext cx="794050" cy="1055950"/>
          </a:xfrm>
          <a:prstGeom prst="rect">
            <a:avLst/>
          </a:prstGeom>
          <a:noFill/>
          <a:ln>
            <a:noFill/>
          </a:ln>
        </p:spPr>
      </p:pic>
      <p:pic>
        <p:nvPicPr>
          <p:cNvPr id="26" name="图片 3">
            <a:extLst>
              <a:ext uri="{FF2B5EF4-FFF2-40B4-BE49-F238E27FC236}">
                <a16:creationId xmlns:a16="http://schemas.microsoft.com/office/drawing/2014/main" id="{BB718962-89C3-284A-89CD-62F068C6C63D}"/>
              </a:ext>
            </a:extLst>
          </p:cNvPr>
          <p:cNvPicPr>
            <a:picLocks noChangeAspect="1"/>
          </p:cNvPicPr>
          <p:nvPr/>
        </p:nvPicPr>
        <p:blipFill rotWithShape="1">
          <a:blip r:embed="rId12">
            <a:extLst>
              <a:ext uri="{28A0092B-C50C-407E-A947-70E740481C1C}">
                <a14:useLocalDpi xmlns:a14="http://schemas.microsoft.com/office/drawing/2010/main" val="0"/>
              </a:ext>
            </a:extLst>
          </a:blip>
          <a:srcRect b="11699"/>
          <a:stretch/>
        </p:blipFill>
        <p:spPr>
          <a:xfrm>
            <a:off x="3014310" y="4459458"/>
            <a:ext cx="868349" cy="1103866"/>
          </a:xfrm>
          <a:prstGeom prst="rect">
            <a:avLst/>
          </a:prstGeom>
        </p:spPr>
      </p:pic>
    </p:spTree>
    <p:extLst>
      <p:ext uri="{BB962C8B-B14F-4D97-AF65-F5344CB8AC3E}">
        <p14:creationId xmlns:p14="http://schemas.microsoft.com/office/powerpoint/2010/main" val="31565748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0" name="Rectangle 19"/>
          <p:cNvSpPr/>
          <p:nvPr/>
        </p:nvSpPr>
        <p:spPr>
          <a:xfrm>
            <a:off x="0" y="0"/>
            <a:ext cx="12192000" cy="107442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sym typeface="Arial"/>
            </a:endParaRPr>
          </a:p>
        </p:txBody>
      </p:sp>
      <p:pic>
        <p:nvPicPr>
          <p:cNvPr id="266" name="Google Shape;266;p42"/>
          <p:cNvPicPr preferRelativeResize="0"/>
          <p:nvPr/>
        </p:nvPicPr>
        <p:blipFill rotWithShape="1">
          <a:blip r:embed="rId3">
            <a:alphaModFix/>
          </a:blip>
          <a:srcRect/>
          <a:stretch/>
        </p:blipFill>
        <p:spPr>
          <a:xfrm>
            <a:off x="10561320" y="146173"/>
            <a:ext cx="1589312" cy="838027"/>
          </a:xfrm>
          <a:prstGeom prst="rect">
            <a:avLst/>
          </a:prstGeom>
          <a:noFill/>
          <a:ln>
            <a:noFill/>
          </a:ln>
        </p:spPr>
      </p:pic>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r="71623"/>
          <a:stretch/>
        </p:blipFill>
        <p:spPr>
          <a:xfrm>
            <a:off x="204081" y="151672"/>
            <a:ext cx="1018929" cy="794004"/>
          </a:xfrm>
          <a:prstGeom prst="rect">
            <a:avLst/>
          </a:prstGeom>
        </p:spPr>
      </p:pic>
      <p:pic>
        <p:nvPicPr>
          <p:cNvPr id="2" name="Picture 1">
            <a:extLst>
              <a:ext uri="{FF2B5EF4-FFF2-40B4-BE49-F238E27FC236}">
                <a16:creationId xmlns:a16="http://schemas.microsoft.com/office/drawing/2014/main" id="{05C4D072-3185-1F4E-965C-D62B68C5A5ED}"/>
              </a:ext>
            </a:extLst>
          </p:cNvPr>
          <p:cNvPicPr>
            <a:picLocks noChangeAspect="1"/>
          </p:cNvPicPr>
          <p:nvPr/>
        </p:nvPicPr>
        <p:blipFill>
          <a:blip r:embed="rId5"/>
          <a:stretch>
            <a:fillRect/>
          </a:stretch>
        </p:blipFill>
        <p:spPr>
          <a:xfrm>
            <a:off x="2027975" y="1407095"/>
            <a:ext cx="7948782" cy="4471190"/>
          </a:xfrm>
          <a:prstGeom prst="rect">
            <a:avLst/>
          </a:prstGeom>
        </p:spPr>
      </p:pic>
      <p:sp>
        <p:nvSpPr>
          <p:cNvPr id="5" name="Rounded Rectangle 4">
            <a:extLst>
              <a:ext uri="{FF2B5EF4-FFF2-40B4-BE49-F238E27FC236}">
                <a16:creationId xmlns:a16="http://schemas.microsoft.com/office/drawing/2014/main" id="{F744899C-421C-6B40-8428-5D85478C1523}"/>
              </a:ext>
            </a:extLst>
          </p:cNvPr>
          <p:cNvSpPr/>
          <p:nvPr/>
        </p:nvSpPr>
        <p:spPr>
          <a:xfrm>
            <a:off x="2600038" y="1620454"/>
            <a:ext cx="1578423" cy="474563"/>
          </a:xfrm>
          <a:prstGeom prst="roundRect">
            <a:avLst/>
          </a:prstGeom>
          <a:solidFill>
            <a:schemeClr val="tx1">
              <a:lumMod val="75000"/>
              <a:lumOff val="25000"/>
              <a:alpha val="77000"/>
            </a:schemeClr>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ln w="12700">
                  <a:solidFill>
                    <a:schemeClr val="bg1">
                      <a:lumMod val="95000"/>
                    </a:schemeClr>
                  </a:solidFill>
                </a:ln>
                <a:solidFill>
                  <a:schemeClr val="bg1">
                    <a:lumMod val="85000"/>
                  </a:schemeClr>
                </a:solidFill>
                <a:effectLst>
                  <a:outerShdw blurRad="38100" dist="19050" dir="2700000" algn="tl" rotWithShape="0">
                    <a:schemeClr val="dk1">
                      <a:alpha val="40000"/>
                    </a:schemeClr>
                  </a:outerShdw>
                </a:effectLst>
              </a:rPr>
              <a:t>Close Window</a:t>
            </a:r>
          </a:p>
        </p:txBody>
      </p:sp>
      <p:sp>
        <p:nvSpPr>
          <p:cNvPr id="28" name="Rounded Rectangle 27">
            <a:extLst>
              <a:ext uri="{FF2B5EF4-FFF2-40B4-BE49-F238E27FC236}">
                <a16:creationId xmlns:a16="http://schemas.microsoft.com/office/drawing/2014/main" id="{006135C4-3025-304E-B4BF-1CBEAD20EF32}"/>
              </a:ext>
            </a:extLst>
          </p:cNvPr>
          <p:cNvSpPr/>
          <p:nvPr/>
        </p:nvSpPr>
        <p:spPr>
          <a:xfrm>
            <a:off x="5599811" y="1620453"/>
            <a:ext cx="1578423" cy="474563"/>
          </a:xfrm>
          <a:prstGeom prst="roundRect">
            <a:avLst/>
          </a:prstGeom>
          <a:solidFill>
            <a:schemeClr val="tx1">
              <a:lumMod val="75000"/>
              <a:lumOff val="25000"/>
              <a:alpha val="77000"/>
            </a:schemeClr>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ln w="12700">
                  <a:solidFill>
                    <a:schemeClr val="bg1">
                      <a:lumMod val="95000"/>
                    </a:schemeClr>
                  </a:solidFill>
                </a:ln>
                <a:solidFill>
                  <a:schemeClr val="bg1">
                    <a:lumMod val="85000"/>
                  </a:schemeClr>
                </a:solidFill>
                <a:effectLst>
                  <a:outerShdw blurRad="38100" dist="19050" dir="2700000" algn="tl" rotWithShape="0">
                    <a:schemeClr val="dk1">
                      <a:alpha val="40000"/>
                    </a:schemeClr>
                  </a:outerShdw>
                </a:effectLst>
              </a:rPr>
              <a:t>Microphone</a:t>
            </a:r>
          </a:p>
        </p:txBody>
      </p:sp>
      <p:sp>
        <p:nvSpPr>
          <p:cNvPr id="29" name="Rounded Rectangle 28">
            <a:extLst>
              <a:ext uri="{FF2B5EF4-FFF2-40B4-BE49-F238E27FC236}">
                <a16:creationId xmlns:a16="http://schemas.microsoft.com/office/drawing/2014/main" id="{C5A02576-D7F2-A549-BF58-05C828E0C3AC}"/>
              </a:ext>
            </a:extLst>
          </p:cNvPr>
          <p:cNvSpPr/>
          <p:nvPr/>
        </p:nvSpPr>
        <p:spPr>
          <a:xfrm>
            <a:off x="6597164" y="3867870"/>
            <a:ext cx="2107000" cy="474563"/>
          </a:xfrm>
          <a:prstGeom prst="roundRect">
            <a:avLst/>
          </a:prstGeom>
          <a:solidFill>
            <a:schemeClr val="tx1">
              <a:lumMod val="75000"/>
              <a:lumOff val="25000"/>
              <a:alpha val="77000"/>
            </a:schemeClr>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ln w="12700">
                  <a:solidFill>
                    <a:schemeClr val="bg1">
                      <a:lumMod val="95000"/>
                    </a:schemeClr>
                  </a:solidFill>
                </a:ln>
                <a:solidFill>
                  <a:schemeClr val="bg1">
                    <a:lumMod val="85000"/>
                  </a:schemeClr>
                </a:solidFill>
                <a:effectLst>
                  <a:outerShdw blurRad="38100" dist="19050" dir="2700000" algn="tl" rotWithShape="0">
                    <a:schemeClr val="dk1">
                      <a:alpha val="40000"/>
                    </a:schemeClr>
                  </a:outerShdw>
                </a:effectLst>
              </a:rPr>
              <a:t>Close nearby vents</a:t>
            </a:r>
          </a:p>
        </p:txBody>
      </p:sp>
    </p:spTree>
    <p:extLst>
      <p:ext uri="{BB962C8B-B14F-4D97-AF65-F5344CB8AC3E}">
        <p14:creationId xmlns:p14="http://schemas.microsoft.com/office/powerpoint/2010/main" val="2011392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0" name="Rectangle 19"/>
          <p:cNvSpPr/>
          <p:nvPr/>
        </p:nvSpPr>
        <p:spPr>
          <a:xfrm>
            <a:off x="0" y="0"/>
            <a:ext cx="12192000" cy="107442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sym typeface="Arial"/>
            </a:endParaRPr>
          </a:p>
        </p:txBody>
      </p:sp>
      <p:pic>
        <p:nvPicPr>
          <p:cNvPr id="266" name="Google Shape;266;p42"/>
          <p:cNvPicPr preferRelativeResize="0"/>
          <p:nvPr/>
        </p:nvPicPr>
        <p:blipFill rotWithShape="1">
          <a:blip r:embed="rId3">
            <a:alphaModFix/>
          </a:blip>
          <a:srcRect/>
          <a:stretch/>
        </p:blipFill>
        <p:spPr>
          <a:xfrm>
            <a:off x="10561320" y="146173"/>
            <a:ext cx="1589312" cy="838027"/>
          </a:xfrm>
          <a:prstGeom prst="rect">
            <a:avLst/>
          </a:prstGeom>
          <a:noFill/>
          <a:ln>
            <a:noFill/>
          </a:ln>
        </p:spPr>
      </p:pic>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r="71623"/>
          <a:stretch/>
        </p:blipFill>
        <p:spPr>
          <a:xfrm>
            <a:off x="204081" y="151672"/>
            <a:ext cx="1018929" cy="794004"/>
          </a:xfrm>
          <a:prstGeom prst="rect">
            <a:avLst/>
          </a:prstGeom>
        </p:spPr>
      </p:pic>
      <p:sp>
        <p:nvSpPr>
          <p:cNvPr id="37" name="Google Shape;298;p45"/>
          <p:cNvSpPr txBox="1">
            <a:spLocks/>
          </p:cNvSpPr>
          <p:nvPr/>
        </p:nvSpPr>
        <p:spPr>
          <a:xfrm>
            <a:off x="1275788" y="140145"/>
            <a:ext cx="9363212" cy="785400"/>
          </a:xfrm>
          <a:prstGeom prst="rect">
            <a:avLst/>
          </a:prstGeom>
          <a:noFill/>
          <a:ln>
            <a:noFill/>
          </a:ln>
        </p:spPr>
        <p:txBody>
          <a:bodyPr spcFirstLastPara="1" vert="horz" wrap="square" lIns="91425" tIns="45700" rIns="91425" bIns="457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Pts val="3200"/>
              <a:buFont typeface="Arial"/>
              <a:buNone/>
              <a:tabLst/>
              <a:defRPr/>
            </a:pPr>
            <a:endParaRPr kumimoji="0" lang="en-US" sz="3200" b="0" i="0" u="none" strike="noStrike" kern="1200" cap="none" spc="0" normalizeH="0" baseline="0" noProof="0" dirty="0">
              <a:ln>
                <a:noFill/>
              </a:ln>
              <a:solidFill>
                <a:prstClr val="white"/>
              </a:solidFill>
              <a:effectLst/>
              <a:uLnTx/>
              <a:uFillTx/>
              <a:latin typeface="Calibri"/>
              <a:ea typeface="Calibri"/>
              <a:cs typeface="Calibri"/>
              <a:sym typeface="Calibri"/>
            </a:endParaRPr>
          </a:p>
        </p:txBody>
      </p:sp>
      <p:sp>
        <p:nvSpPr>
          <p:cNvPr id="18" name="Google Shape;298;p45"/>
          <p:cNvSpPr txBox="1">
            <a:spLocks/>
          </p:cNvSpPr>
          <p:nvPr/>
        </p:nvSpPr>
        <p:spPr>
          <a:xfrm>
            <a:off x="1427091" y="140145"/>
            <a:ext cx="9363212" cy="785400"/>
          </a:xfrm>
          <a:prstGeom prst="rect">
            <a:avLst/>
          </a:prstGeom>
          <a:noFill/>
          <a:ln>
            <a:noFill/>
          </a:ln>
        </p:spPr>
        <p:txBody>
          <a:bodyPr spcFirstLastPara="1" vert="horz" wrap="square" lIns="91425" tIns="45700" rIns="91425" bIns="457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nSpc>
                <a:spcPct val="100000"/>
              </a:lnSpc>
              <a:spcBef>
                <a:spcPts val="0"/>
              </a:spcBef>
              <a:buClrTx/>
              <a:buSzPts val="3200"/>
            </a:pPr>
            <a:r>
              <a:rPr lang="en-US" sz="3200" noProof="0" dirty="0">
                <a:solidFill>
                  <a:prstClr val="white"/>
                </a:solidFill>
                <a:latin typeface="Calibri"/>
                <a:ea typeface="Calibri"/>
                <a:cs typeface="Calibri"/>
                <a:sym typeface="Calibri"/>
              </a:rPr>
              <a:t>But …</a:t>
            </a:r>
            <a:endParaRPr kumimoji="0" lang="en-US" sz="3200" b="0" i="0" u="none" strike="noStrike" kern="1200" cap="none" spc="0" normalizeH="0" baseline="0" noProof="0" dirty="0">
              <a:ln>
                <a:noFill/>
              </a:ln>
              <a:solidFill>
                <a:prstClr val="white"/>
              </a:solidFill>
              <a:effectLst/>
              <a:uLnTx/>
              <a:uFillTx/>
              <a:latin typeface="Calibri"/>
              <a:ea typeface="Calibri"/>
              <a:cs typeface="Calibri"/>
              <a:sym typeface="Calibri"/>
            </a:endParaRPr>
          </a:p>
        </p:txBody>
      </p:sp>
      <p:sp>
        <p:nvSpPr>
          <p:cNvPr id="9" name="TextBox 8">
            <a:extLst>
              <a:ext uri="{FF2B5EF4-FFF2-40B4-BE49-F238E27FC236}">
                <a16:creationId xmlns:a16="http://schemas.microsoft.com/office/drawing/2014/main" id="{767240FA-D1BE-334A-86E8-D66BF801A5A4}"/>
              </a:ext>
            </a:extLst>
          </p:cNvPr>
          <p:cNvSpPr txBox="1"/>
          <p:nvPr/>
        </p:nvSpPr>
        <p:spPr>
          <a:xfrm>
            <a:off x="204081" y="1532833"/>
            <a:ext cx="7315200" cy="5148332"/>
          </a:xfrm>
          <a:prstGeom prst="rect">
            <a:avLst/>
          </a:prstGeom>
          <a:noFill/>
        </p:spPr>
        <p:txBody>
          <a:bodyPr wrap="square" rtlCol="0">
            <a:spAutoFit/>
          </a:bodyPr>
          <a:lstStyle/>
          <a:p>
            <a:pPr>
              <a:lnSpc>
                <a:spcPct val="200000"/>
              </a:lnSpc>
            </a:pPr>
            <a:r>
              <a:rPr lang="en-US" sz="2400" dirty="0"/>
              <a:t>Promising results, but:</a:t>
            </a:r>
          </a:p>
          <a:p>
            <a:pPr marL="285750" indent="-285750">
              <a:lnSpc>
                <a:spcPct val="200000"/>
              </a:lnSpc>
              <a:buFont typeface="Arial" panose="020B0604020202020204" pitchFamily="34" charset="0"/>
              <a:buChar char="•"/>
            </a:pPr>
            <a:r>
              <a:rPr lang="en-US" sz="2400" dirty="0"/>
              <a:t>Successfully applying it for a slightly different problem is more of a </a:t>
            </a:r>
            <a:r>
              <a:rPr lang="en-US" sz="2400" b="1" dirty="0"/>
              <a:t>dark art</a:t>
            </a:r>
          </a:p>
          <a:p>
            <a:pPr marL="285750" indent="-285750">
              <a:lnSpc>
                <a:spcPct val="200000"/>
              </a:lnSpc>
              <a:buFont typeface="Arial" panose="020B0604020202020204" pitchFamily="34" charset="0"/>
              <a:buChar char="•"/>
            </a:pPr>
            <a:r>
              <a:rPr lang="en-US" sz="2400" dirty="0"/>
              <a:t>Lots of </a:t>
            </a:r>
            <a:r>
              <a:rPr lang="en-US" sz="2400" b="1" dirty="0"/>
              <a:t>“tricks” </a:t>
            </a:r>
            <a:r>
              <a:rPr lang="en-US" sz="2400" dirty="0"/>
              <a:t>and expensive hyper-parameter tuning</a:t>
            </a:r>
          </a:p>
          <a:p>
            <a:pPr marL="285750" indent="-285750">
              <a:lnSpc>
                <a:spcPct val="200000"/>
              </a:lnSpc>
              <a:buFont typeface="Arial" panose="020B0604020202020204" pitchFamily="34" charset="0"/>
              <a:buChar char="•"/>
            </a:pPr>
            <a:r>
              <a:rPr lang="en-US" sz="2400" b="1" dirty="0"/>
              <a:t>Ad-hoc rules </a:t>
            </a:r>
            <a:r>
              <a:rPr lang="en-US" sz="2400" dirty="0"/>
              <a:t>that do not generalize</a:t>
            </a:r>
          </a:p>
          <a:p>
            <a:pPr marL="285750" indent="-285750">
              <a:lnSpc>
                <a:spcPct val="200000"/>
              </a:lnSpc>
              <a:buFont typeface="Arial" panose="020B0604020202020204" pitchFamily="34" charset="0"/>
              <a:buChar char="•"/>
            </a:pPr>
            <a:r>
              <a:rPr lang="en-US" sz="2400" b="1" dirty="0"/>
              <a:t>Quasi-Random search </a:t>
            </a:r>
            <a:r>
              <a:rPr lang="en-US" sz="2400" dirty="0"/>
              <a:t>methods that do not scale</a:t>
            </a:r>
          </a:p>
        </p:txBody>
      </p:sp>
      <p:pic>
        <p:nvPicPr>
          <p:cNvPr id="10" name="Picture 9">
            <a:extLst>
              <a:ext uri="{FF2B5EF4-FFF2-40B4-BE49-F238E27FC236}">
                <a16:creationId xmlns:a16="http://schemas.microsoft.com/office/drawing/2014/main" id="{FF0B558F-0CD1-DA42-B917-640249416614}"/>
              </a:ext>
            </a:extLst>
          </p:cNvPr>
          <p:cNvPicPr>
            <a:picLocks noChangeAspect="1"/>
          </p:cNvPicPr>
          <p:nvPr/>
        </p:nvPicPr>
        <p:blipFill rotWithShape="1">
          <a:blip r:embed="rId5"/>
          <a:srcRect r="45390"/>
          <a:stretch/>
        </p:blipFill>
        <p:spPr>
          <a:xfrm>
            <a:off x="7857928" y="1883776"/>
            <a:ext cx="3953172" cy="4071937"/>
          </a:xfrm>
          <a:prstGeom prst="rect">
            <a:avLst/>
          </a:prstGeom>
        </p:spPr>
      </p:pic>
      <p:sp>
        <p:nvSpPr>
          <p:cNvPr id="11" name="TextBox 10">
            <a:extLst>
              <a:ext uri="{FF2B5EF4-FFF2-40B4-BE49-F238E27FC236}">
                <a16:creationId xmlns:a16="http://schemas.microsoft.com/office/drawing/2014/main" id="{B3E0D54B-8CF6-4C4A-A6E6-2A7A4B71CE53}"/>
              </a:ext>
            </a:extLst>
          </p:cNvPr>
          <p:cNvSpPr txBox="1"/>
          <p:nvPr/>
        </p:nvSpPr>
        <p:spPr>
          <a:xfrm>
            <a:off x="7857928" y="6122832"/>
            <a:ext cx="3357562" cy="307777"/>
          </a:xfrm>
          <a:prstGeom prst="rect">
            <a:avLst/>
          </a:prstGeom>
          <a:noFill/>
        </p:spPr>
        <p:txBody>
          <a:bodyPr wrap="square" rtlCol="0">
            <a:spAutoFit/>
          </a:bodyPr>
          <a:lstStyle/>
          <a:p>
            <a:pPr algn="ctr"/>
            <a:r>
              <a:rPr lang="en-US" dirty="0"/>
              <a:t>Image from </a:t>
            </a:r>
            <a:r>
              <a:rPr lang="en-US" dirty="0">
                <a:hlinkClick r:id="rId6"/>
              </a:rPr>
              <a:t>here</a:t>
            </a:r>
            <a:endParaRPr lang="en-US" dirty="0"/>
          </a:p>
        </p:txBody>
      </p:sp>
    </p:spTree>
    <p:extLst>
      <p:ext uri="{BB962C8B-B14F-4D97-AF65-F5344CB8AC3E}">
        <p14:creationId xmlns:p14="http://schemas.microsoft.com/office/powerpoint/2010/main" val="990892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0" name="Rectangle 19"/>
          <p:cNvSpPr/>
          <p:nvPr/>
        </p:nvSpPr>
        <p:spPr>
          <a:xfrm>
            <a:off x="0" y="0"/>
            <a:ext cx="12192000" cy="107442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sym typeface="Arial"/>
            </a:endParaRPr>
          </a:p>
        </p:txBody>
      </p:sp>
      <p:pic>
        <p:nvPicPr>
          <p:cNvPr id="266" name="Google Shape;266;p42"/>
          <p:cNvPicPr preferRelativeResize="0"/>
          <p:nvPr/>
        </p:nvPicPr>
        <p:blipFill rotWithShape="1">
          <a:blip r:embed="rId3">
            <a:alphaModFix/>
          </a:blip>
          <a:srcRect/>
          <a:stretch/>
        </p:blipFill>
        <p:spPr>
          <a:xfrm>
            <a:off x="10561320" y="146173"/>
            <a:ext cx="1589312" cy="838027"/>
          </a:xfrm>
          <a:prstGeom prst="rect">
            <a:avLst/>
          </a:prstGeom>
          <a:noFill/>
          <a:ln>
            <a:noFill/>
          </a:ln>
        </p:spPr>
      </p:pic>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r="71623"/>
          <a:stretch/>
        </p:blipFill>
        <p:spPr>
          <a:xfrm>
            <a:off x="204081" y="151672"/>
            <a:ext cx="1018929" cy="794004"/>
          </a:xfrm>
          <a:prstGeom prst="rect">
            <a:avLst/>
          </a:prstGeom>
        </p:spPr>
      </p:pic>
      <p:sp>
        <p:nvSpPr>
          <p:cNvPr id="37" name="Google Shape;298;p45"/>
          <p:cNvSpPr txBox="1">
            <a:spLocks/>
          </p:cNvSpPr>
          <p:nvPr/>
        </p:nvSpPr>
        <p:spPr>
          <a:xfrm>
            <a:off x="1275788" y="140145"/>
            <a:ext cx="9363212" cy="785400"/>
          </a:xfrm>
          <a:prstGeom prst="rect">
            <a:avLst/>
          </a:prstGeom>
          <a:noFill/>
          <a:ln>
            <a:noFill/>
          </a:ln>
        </p:spPr>
        <p:txBody>
          <a:bodyPr spcFirstLastPara="1" vert="horz" wrap="square" lIns="91425" tIns="45700" rIns="91425" bIns="457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Pts val="3200"/>
              <a:buFont typeface="Arial"/>
              <a:buNone/>
              <a:tabLst/>
              <a:defRPr/>
            </a:pPr>
            <a:endParaRPr kumimoji="0" lang="en-US" sz="3200" b="0" i="0" u="none" strike="noStrike" kern="1200" cap="none" spc="0" normalizeH="0" baseline="0" noProof="0" dirty="0">
              <a:ln>
                <a:noFill/>
              </a:ln>
              <a:solidFill>
                <a:prstClr val="white"/>
              </a:solidFill>
              <a:effectLst/>
              <a:uLnTx/>
              <a:uFillTx/>
              <a:latin typeface="Calibri"/>
              <a:ea typeface="Calibri"/>
              <a:cs typeface="Calibri"/>
              <a:sym typeface="Calibri"/>
            </a:endParaRPr>
          </a:p>
        </p:txBody>
      </p:sp>
      <p:sp>
        <p:nvSpPr>
          <p:cNvPr id="18" name="Google Shape;298;p45"/>
          <p:cNvSpPr txBox="1">
            <a:spLocks/>
          </p:cNvSpPr>
          <p:nvPr/>
        </p:nvSpPr>
        <p:spPr>
          <a:xfrm>
            <a:off x="1427091" y="140145"/>
            <a:ext cx="9363212" cy="785400"/>
          </a:xfrm>
          <a:prstGeom prst="rect">
            <a:avLst/>
          </a:prstGeom>
          <a:noFill/>
          <a:ln>
            <a:noFill/>
          </a:ln>
        </p:spPr>
        <p:txBody>
          <a:bodyPr spcFirstLastPara="1" vert="horz" wrap="square" lIns="91425" tIns="45700" rIns="91425" bIns="457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nSpc>
                <a:spcPct val="100000"/>
              </a:lnSpc>
              <a:spcBef>
                <a:spcPts val="0"/>
              </a:spcBef>
              <a:buClrTx/>
              <a:buSzPts val="3200"/>
            </a:pPr>
            <a:r>
              <a:rPr lang="en-US" sz="3200" noProof="0" dirty="0">
                <a:solidFill>
                  <a:prstClr val="white"/>
                </a:solidFill>
                <a:latin typeface="Calibri"/>
                <a:ea typeface="Calibri"/>
                <a:cs typeface="Calibri"/>
                <a:sym typeface="Calibri"/>
              </a:rPr>
              <a:t>But …</a:t>
            </a:r>
            <a:endParaRPr kumimoji="0" lang="en-US" sz="3200" b="0" i="0" u="none" strike="noStrike" kern="1200" cap="none" spc="0" normalizeH="0" baseline="0" noProof="0" dirty="0">
              <a:ln>
                <a:noFill/>
              </a:ln>
              <a:solidFill>
                <a:prstClr val="white"/>
              </a:solidFill>
              <a:effectLst/>
              <a:uLnTx/>
              <a:uFillTx/>
              <a:latin typeface="Calibri"/>
              <a:ea typeface="Calibri"/>
              <a:cs typeface="Calibri"/>
              <a:sym typeface="Calibri"/>
            </a:endParaRPr>
          </a:p>
        </p:txBody>
      </p:sp>
      <p:sp>
        <p:nvSpPr>
          <p:cNvPr id="13" name="Google Shape;279;p43">
            <a:extLst>
              <a:ext uri="{FF2B5EF4-FFF2-40B4-BE49-F238E27FC236}">
                <a16:creationId xmlns:a16="http://schemas.microsoft.com/office/drawing/2014/main" id="{71250A36-2287-1A46-BF47-A31CBEEDF45E}"/>
              </a:ext>
            </a:extLst>
          </p:cNvPr>
          <p:cNvSpPr txBox="1">
            <a:spLocks/>
          </p:cNvSpPr>
          <p:nvPr/>
        </p:nvSpPr>
        <p:spPr>
          <a:xfrm>
            <a:off x="366125" y="1309081"/>
            <a:ext cx="11459749" cy="5189534"/>
          </a:xfrm>
          <a:prstGeom prst="rect">
            <a:avLst/>
          </a:prstGeom>
          <a:noFill/>
          <a:ln>
            <a:noFill/>
          </a:ln>
        </p:spPr>
        <p:txBody>
          <a:bodyPr spcFirstLastPara="1" vert="horz" wrap="square" lIns="91425" tIns="45700" rIns="91425" bIns="45700" rtlCol="0" anchor="t" anchorCtr="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457200" indent="-254000" algn="l">
              <a:lnSpc>
                <a:spcPct val="150000"/>
              </a:lnSpc>
              <a:spcBef>
                <a:spcPts val="0"/>
              </a:spcBef>
              <a:buClr>
                <a:schemeClr val="dk1"/>
              </a:buClr>
              <a:buSzPts val="3200"/>
            </a:pPr>
            <a:r>
              <a:rPr lang="en-US" sz="3000" dirty="0">
                <a:latin typeface="Calibri"/>
                <a:ea typeface="Calibri"/>
                <a:cs typeface="Calibri"/>
                <a:sym typeface="Calibri"/>
              </a:rPr>
              <a:t>So far industry has been able to address this by pouring massive computational power and investment:</a:t>
            </a:r>
          </a:p>
          <a:p>
            <a:pPr marL="457200" indent="-457200" algn="l">
              <a:lnSpc>
                <a:spcPct val="150000"/>
              </a:lnSpc>
              <a:spcBef>
                <a:spcPts val="0"/>
              </a:spcBef>
              <a:buClr>
                <a:schemeClr val="dk1"/>
              </a:buClr>
              <a:buSzPts val="3200"/>
              <a:buFont typeface="Arial"/>
              <a:buChar char="•"/>
            </a:pPr>
            <a:r>
              <a:rPr lang="en-US" sz="3000" dirty="0">
                <a:ea typeface="Calibri"/>
                <a:cs typeface="Calibri"/>
                <a:sym typeface="Calibri"/>
              </a:rPr>
              <a:t>State-of-the-art models are trained with </a:t>
            </a:r>
            <a:r>
              <a:rPr lang="en-US" sz="3000" dirty="0" err="1">
                <a:ea typeface="Calibri"/>
                <a:cs typeface="Calibri"/>
                <a:sym typeface="Calibri"/>
              </a:rPr>
              <a:t>AutoML</a:t>
            </a:r>
            <a:r>
              <a:rPr lang="en-US" sz="3000" dirty="0">
                <a:ea typeface="Calibri"/>
                <a:cs typeface="Calibri"/>
                <a:sym typeface="Calibri"/>
              </a:rPr>
              <a:t> requiring hundreds of thousands of GPU hours</a:t>
            </a:r>
          </a:p>
          <a:p>
            <a:pPr marL="914400" lvl="1" indent="-457200" algn="l">
              <a:lnSpc>
                <a:spcPct val="150000"/>
              </a:lnSpc>
              <a:spcBef>
                <a:spcPts val="0"/>
              </a:spcBef>
              <a:buClr>
                <a:schemeClr val="dk1"/>
              </a:buClr>
              <a:buSzPts val="3200"/>
              <a:buFont typeface="Arial"/>
              <a:buChar char="•"/>
            </a:pPr>
            <a:r>
              <a:rPr lang="en-US" sz="2600" dirty="0">
                <a:ea typeface="Calibri"/>
                <a:cs typeface="Calibri"/>
                <a:sym typeface="Calibri"/>
              </a:rPr>
              <a:t>A single training of </a:t>
            </a:r>
            <a:r>
              <a:rPr lang="en-US" sz="2600" dirty="0" err="1">
                <a:ea typeface="Calibri"/>
                <a:cs typeface="Calibri"/>
                <a:sym typeface="Calibri"/>
              </a:rPr>
              <a:t>RoBERTa</a:t>
            </a:r>
            <a:r>
              <a:rPr lang="en-US" sz="2600" dirty="0">
                <a:ea typeface="Calibri"/>
                <a:cs typeface="Calibri"/>
                <a:sym typeface="Calibri"/>
              </a:rPr>
              <a:t> takes 10 months on a 100K DGX system</a:t>
            </a:r>
          </a:p>
          <a:p>
            <a:pPr marL="914400" lvl="1" indent="-457200" algn="l">
              <a:lnSpc>
                <a:spcPct val="150000"/>
              </a:lnSpc>
              <a:spcBef>
                <a:spcPts val="0"/>
              </a:spcBef>
              <a:buClr>
                <a:schemeClr val="dk1"/>
              </a:buClr>
              <a:buSzPts val="3200"/>
              <a:buFont typeface="Arial"/>
              <a:buChar char="•"/>
            </a:pPr>
            <a:r>
              <a:rPr lang="en-US" sz="2600" dirty="0">
                <a:ea typeface="Calibri"/>
                <a:cs typeface="Calibri"/>
                <a:sym typeface="Calibri"/>
              </a:rPr>
              <a:t>Training </a:t>
            </a:r>
            <a:r>
              <a:rPr lang="en-US" sz="2600" dirty="0" err="1">
                <a:ea typeface="Calibri"/>
                <a:cs typeface="Calibri"/>
                <a:sym typeface="Calibri"/>
              </a:rPr>
              <a:t>AlphaStar</a:t>
            </a:r>
            <a:r>
              <a:rPr lang="en-US" sz="2600" dirty="0">
                <a:ea typeface="Calibri"/>
                <a:cs typeface="Calibri"/>
                <a:sym typeface="Calibri"/>
              </a:rPr>
              <a:t> had a cost of at about</a:t>
            </a:r>
            <a:r>
              <a:rPr lang="en-US" sz="2600" dirty="0">
                <a:solidFill>
                  <a:srgbClr val="FF0000"/>
                </a:solidFill>
                <a:ea typeface="Calibri"/>
                <a:cs typeface="Calibri"/>
                <a:sym typeface="Calibri"/>
              </a:rPr>
              <a:t> </a:t>
            </a:r>
            <a:r>
              <a:rPr lang="en-US" sz="2600" b="1" dirty="0">
                <a:solidFill>
                  <a:srgbClr val="FF0000"/>
                </a:solidFill>
                <a:ea typeface="Calibri"/>
                <a:cs typeface="Calibri"/>
                <a:sym typeface="Calibri"/>
              </a:rPr>
              <a:t>700M USD</a:t>
            </a:r>
          </a:p>
          <a:p>
            <a:pPr marL="914400" lvl="1" indent="-457200" algn="l">
              <a:lnSpc>
                <a:spcPct val="150000"/>
              </a:lnSpc>
              <a:spcBef>
                <a:spcPts val="0"/>
              </a:spcBef>
              <a:buClr>
                <a:schemeClr val="dk1"/>
              </a:buClr>
              <a:buSzPts val="3200"/>
              <a:buFont typeface="Arial"/>
              <a:buChar char="•"/>
            </a:pPr>
            <a:endParaRPr lang="en-US" sz="2600" b="1" dirty="0">
              <a:solidFill>
                <a:srgbClr val="FF0000"/>
              </a:solidFill>
              <a:ea typeface="Calibri"/>
              <a:cs typeface="Calibri"/>
              <a:sym typeface="Calibri"/>
            </a:endParaRPr>
          </a:p>
          <a:p>
            <a:pPr marL="457200" indent="-457200" algn="l">
              <a:lnSpc>
                <a:spcPct val="150000"/>
              </a:lnSpc>
              <a:spcBef>
                <a:spcPts val="0"/>
              </a:spcBef>
              <a:buClr>
                <a:schemeClr val="dk1"/>
              </a:buClr>
              <a:buSzPts val="3200"/>
              <a:buFont typeface="Arial"/>
              <a:buChar char="•"/>
            </a:pPr>
            <a:r>
              <a:rPr lang="en-US" sz="3000" b="1" dirty="0">
                <a:solidFill>
                  <a:srgbClr val="FF0000"/>
                </a:solidFill>
                <a:ea typeface="Calibri"/>
                <a:cs typeface="Calibri"/>
                <a:sym typeface="Calibri"/>
              </a:rPr>
              <a:t>But this approach is not scalable</a:t>
            </a:r>
          </a:p>
        </p:txBody>
      </p:sp>
    </p:spTree>
    <p:extLst>
      <p:ext uri="{BB962C8B-B14F-4D97-AF65-F5344CB8AC3E}">
        <p14:creationId xmlns:p14="http://schemas.microsoft.com/office/powerpoint/2010/main" val="25052639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0" name="Rectangle 19"/>
          <p:cNvSpPr/>
          <p:nvPr/>
        </p:nvSpPr>
        <p:spPr>
          <a:xfrm>
            <a:off x="0" y="0"/>
            <a:ext cx="12192000" cy="107442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sym typeface="Arial"/>
            </a:endParaRPr>
          </a:p>
        </p:txBody>
      </p:sp>
      <p:pic>
        <p:nvPicPr>
          <p:cNvPr id="266" name="Google Shape;266;p42"/>
          <p:cNvPicPr preferRelativeResize="0"/>
          <p:nvPr/>
        </p:nvPicPr>
        <p:blipFill rotWithShape="1">
          <a:blip r:embed="rId3">
            <a:alphaModFix/>
          </a:blip>
          <a:srcRect/>
          <a:stretch/>
        </p:blipFill>
        <p:spPr>
          <a:xfrm>
            <a:off x="10561320" y="146173"/>
            <a:ext cx="1589312" cy="838027"/>
          </a:xfrm>
          <a:prstGeom prst="rect">
            <a:avLst/>
          </a:prstGeom>
          <a:noFill/>
          <a:ln>
            <a:noFill/>
          </a:ln>
        </p:spPr>
      </p:pic>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r="71623"/>
          <a:stretch/>
        </p:blipFill>
        <p:spPr>
          <a:xfrm>
            <a:off x="204081" y="151672"/>
            <a:ext cx="1018929" cy="794004"/>
          </a:xfrm>
          <a:prstGeom prst="rect">
            <a:avLst/>
          </a:prstGeom>
        </p:spPr>
      </p:pic>
      <p:sp>
        <p:nvSpPr>
          <p:cNvPr id="37" name="Google Shape;298;p45"/>
          <p:cNvSpPr txBox="1">
            <a:spLocks/>
          </p:cNvSpPr>
          <p:nvPr/>
        </p:nvSpPr>
        <p:spPr>
          <a:xfrm>
            <a:off x="1275788" y="140145"/>
            <a:ext cx="9363212" cy="785400"/>
          </a:xfrm>
          <a:prstGeom prst="rect">
            <a:avLst/>
          </a:prstGeom>
          <a:noFill/>
          <a:ln>
            <a:noFill/>
          </a:ln>
        </p:spPr>
        <p:txBody>
          <a:bodyPr spcFirstLastPara="1" vert="horz" wrap="square" lIns="91425" tIns="45700" rIns="91425" bIns="457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Pts val="3200"/>
              <a:buFont typeface="Arial"/>
              <a:buNone/>
              <a:tabLst/>
              <a:defRPr/>
            </a:pPr>
            <a:endParaRPr kumimoji="0" lang="en-US" sz="3200" b="0" i="0" u="none" strike="noStrike" kern="1200" cap="none" spc="0" normalizeH="0" baseline="0" noProof="0" dirty="0">
              <a:ln>
                <a:noFill/>
              </a:ln>
              <a:solidFill>
                <a:prstClr val="white"/>
              </a:solidFill>
              <a:effectLst/>
              <a:uLnTx/>
              <a:uFillTx/>
              <a:latin typeface="Calibri"/>
              <a:ea typeface="Calibri"/>
              <a:cs typeface="Calibri"/>
              <a:sym typeface="Calibri"/>
            </a:endParaRPr>
          </a:p>
        </p:txBody>
      </p:sp>
      <p:sp>
        <p:nvSpPr>
          <p:cNvPr id="18" name="Google Shape;298;p45"/>
          <p:cNvSpPr txBox="1">
            <a:spLocks/>
          </p:cNvSpPr>
          <p:nvPr/>
        </p:nvSpPr>
        <p:spPr>
          <a:xfrm>
            <a:off x="1427091" y="140145"/>
            <a:ext cx="9363212" cy="785400"/>
          </a:xfrm>
          <a:prstGeom prst="rect">
            <a:avLst/>
          </a:prstGeom>
          <a:noFill/>
          <a:ln>
            <a:noFill/>
          </a:ln>
        </p:spPr>
        <p:txBody>
          <a:bodyPr spcFirstLastPara="1" vert="horz" wrap="square" lIns="91425" tIns="45700" rIns="91425" bIns="457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nSpc>
                <a:spcPct val="100000"/>
              </a:lnSpc>
              <a:spcBef>
                <a:spcPts val="0"/>
              </a:spcBef>
              <a:buClrTx/>
              <a:buSzPts val="3200"/>
            </a:pPr>
            <a:r>
              <a:rPr lang="en-US" sz="3200" noProof="0" dirty="0">
                <a:solidFill>
                  <a:prstClr val="white"/>
                </a:solidFill>
                <a:latin typeface="Calibri"/>
                <a:ea typeface="Calibri"/>
                <a:cs typeface="Calibri"/>
                <a:sym typeface="Calibri"/>
              </a:rPr>
              <a:t>An Example</a:t>
            </a:r>
            <a:endParaRPr kumimoji="0" lang="en-US" sz="3200" b="0" i="0" u="none" strike="noStrike" kern="1200" cap="none" spc="0" normalizeH="0" baseline="0" noProof="0" dirty="0">
              <a:ln>
                <a:noFill/>
              </a:ln>
              <a:solidFill>
                <a:prstClr val="white"/>
              </a:solidFill>
              <a:effectLst/>
              <a:uLnTx/>
              <a:uFillTx/>
              <a:latin typeface="Calibri"/>
              <a:ea typeface="Calibri"/>
              <a:cs typeface="Calibri"/>
              <a:sym typeface="Calibri"/>
            </a:endParaRPr>
          </a:p>
        </p:txBody>
      </p:sp>
      <p:grpSp>
        <p:nvGrpSpPr>
          <p:cNvPr id="8" name="Group 7">
            <a:extLst>
              <a:ext uri="{FF2B5EF4-FFF2-40B4-BE49-F238E27FC236}">
                <a16:creationId xmlns:a16="http://schemas.microsoft.com/office/drawing/2014/main" id="{9751A0F3-DFE6-CD4C-A9AF-B22EF84E8173}"/>
              </a:ext>
            </a:extLst>
          </p:cNvPr>
          <p:cNvGrpSpPr/>
          <p:nvPr/>
        </p:nvGrpSpPr>
        <p:grpSpPr>
          <a:xfrm>
            <a:off x="1109481" y="1660072"/>
            <a:ext cx="9257398" cy="2563587"/>
            <a:chOff x="902652" y="1932213"/>
            <a:chExt cx="9257398" cy="2563587"/>
          </a:xfrm>
        </p:grpSpPr>
        <p:pic>
          <p:nvPicPr>
            <p:cNvPr id="3" name="Picture 2">
              <a:extLst>
                <a:ext uri="{FF2B5EF4-FFF2-40B4-BE49-F238E27FC236}">
                  <a16:creationId xmlns:a16="http://schemas.microsoft.com/office/drawing/2014/main" id="{44C0AFBD-A303-8247-9F57-F52D1B08AD44}"/>
                </a:ext>
              </a:extLst>
            </p:cNvPr>
            <p:cNvPicPr>
              <a:picLocks noChangeAspect="1"/>
            </p:cNvPicPr>
            <p:nvPr/>
          </p:nvPicPr>
          <p:blipFill>
            <a:blip r:embed="rId5"/>
            <a:stretch>
              <a:fillRect/>
            </a:stretch>
          </p:blipFill>
          <p:spPr>
            <a:xfrm>
              <a:off x="902652" y="1932213"/>
              <a:ext cx="9257398" cy="2563587"/>
            </a:xfrm>
            <a:prstGeom prst="rect">
              <a:avLst/>
            </a:prstGeom>
          </p:spPr>
        </p:pic>
        <p:sp>
          <p:nvSpPr>
            <p:cNvPr id="4" name="Rectangle 3">
              <a:extLst>
                <a:ext uri="{FF2B5EF4-FFF2-40B4-BE49-F238E27FC236}">
                  <a16:creationId xmlns:a16="http://schemas.microsoft.com/office/drawing/2014/main" id="{9FC8417C-1692-0F4E-9C76-7E5878994880}"/>
                </a:ext>
              </a:extLst>
            </p:cNvPr>
            <p:cNvSpPr/>
            <p:nvPr/>
          </p:nvSpPr>
          <p:spPr>
            <a:xfrm>
              <a:off x="5660571" y="2242457"/>
              <a:ext cx="870858" cy="2253343"/>
            </a:xfrm>
            <a:prstGeom prst="rect">
              <a:avLst/>
            </a:prstGeom>
            <a:noFill/>
            <a:ln w="5715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2F3408A1-3974-8A46-8C5C-210335FCFCE1}"/>
              </a:ext>
            </a:extLst>
          </p:cNvPr>
          <p:cNvSpPr/>
          <p:nvPr/>
        </p:nvSpPr>
        <p:spPr>
          <a:xfrm>
            <a:off x="804115" y="6344726"/>
            <a:ext cx="9986188" cy="307777"/>
          </a:xfrm>
          <a:prstGeom prst="rect">
            <a:avLst/>
          </a:prstGeom>
          <a:ln w="9525">
            <a:solidFill>
              <a:schemeClr val="tx1"/>
            </a:solidFill>
            <a:prstDash val="dash"/>
          </a:ln>
        </p:spPr>
        <p:txBody>
          <a:bodyPr wrap="square">
            <a:spAutoFit/>
          </a:bodyPr>
          <a:lstStyle/>
          <a:p>
            <a:r>
              <a:rPr lang="en-US" dirty="0"/>
              <a:t>Liu, </a:t>
            </a:r>
            <a:r>
              <a:rPr lang="en-US" dirty="0" err="1"/>
              <a:t>Yinhan</a:t>
            </a:r>
            <a:r>
              <a:rPr lang="en-US" dirty="0"/>
              <a:t>, et al. "</a:t>
            </a:r>
            <a:r>
              <a:rPr lang="en-US" dirty="0" err="1"/>
              <a:t>RoBERTa</a:t>
            </a:r>
            <a:r>
              <a:rPr lang="en-US" dirty="0"/>
              <a:t>: A Robustly Optimized BERT Pretraining Approach." </a:t>
            </a:r>
            <a:r>
              <a:rPr lang="en-US" dirty="0" err="1"/>
              <a:t>arXiv</a:t>
            </a:r>
            <a:r>
              <a:rPr lang="en-US" dirty="0"/>
              <a:t> preprint arXiv:1907.11692 (2019).</a:t>
            </a:r>
          </a:p>
        </p:txBody>
      </p:sp>
      <p:sp>
        <p:nvSpPr>
          <p:cNvPr id="17" name="Google Shape;279;p43">
            <a:extLst>
              <a:ext uri="{FF2B5EF4-FFF2-40B4-BE49-F238E27FC236}">
                <a16:creationId xmlns:a16="http://schemas.microsoft.com/office/drawing/2014/main" id="{FC504F53-67BF-5741-85DA-1E99F83756AA}"/>
              </a:ext>
            </a:extLst>
          </p:cNvPr>
          <p:cNvSpPr txBox="1">
            <a:spLocks/>
          </p:cNvSpPr>
          <p:nvPr/>
        </p:nvSpPr>
        <p:spPr>
          <a:xfrm>
            <a:off x="366126" y="4800599"/>
            <a:ext cx="9485446" cy="1143001"/>
          </a:xfrm>
          <a:prstGeom prst="rect">
            <a:avLst/>
          </a:prstGeom>
          <a:noFill/>
          <a:ln>
            <a:noFill/>
          </a:ln>
        </p:spPr>
        <p:txBody>
          <a:bodyPr spcFirstLastPara="1" vert="horz" wrap="square" lIns="91425" tIns="45700" rIns="91425" bIns="45700" rtlCol="0" anchor="t" anchorCtr="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457200" indent="-254000" algn="l">
              <a:lnSpc>
                <a:spcPct val="150000"/>
              </a:lnSpc>
              <a:spcBef>
                <a:spcPts val="0"/>
              </a:spcBef>
              <a:buClr>
                <a:schemeClr val="dk1"/>
              </a:buClr>
              <a:buSzPts val="3200"/>
            </a:pPr>
            <a:r>
              <a:rPr lang="en-US" sz="2800" dirty="0">
                <a:ea typeface="Calibri"/>
                <a:cs typeface="Calibri"/>
                <a:sym typeface="Calibri"/>
              </a:rPr>
              <a:t>Is this enough number of steps? Why not 1M steps? </a:t>
            </a:r>
          </a:p>
        </p:txBody>
      </p:sp>
    </p:spTree>
    <p:extLst>
      <p:ext uri="{BB962C8B-B14F-4D97-AF65-F5344CB8AC3E}">
        <p14:creationId xmlns:p14="http://schemas.microsoft.com/office/powerpoint/2010/main" val="1002132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0" name="Rectangle 19"/>
          <p:cNvSpPr/>
          <p:nvPr/>
        </p:nvSpPr>
        <p:spPr>
          <a:xfrm>
            <a:off x="0" y="0"/>
            <a:ext cx="12192000" cy="107442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sym typeface="Arial"/>
            </a:endParaRPr>
          </a:p>
        </p:txBody>
      </p:sp>
      <p:pic>
        <p:nvPicPr>
          <p:cNvPr id="266" name="Google Shape;266;p42"/>
          <p:cNvPicPr preferRelativeResize="0"/>
          <p:nvPr/>
        </p:nvPicPr>
        <p:blipFill rotWithShape="1">
          <a:blip r:embed="rId4">
            <a:alphaModFix/>
          </a:blip>
          <a:srcRect/>
          <a:stretch/>
        </p:blipFill>
        <p:spPr>
          <a:xfrm>
            <a:off x="10561320" y="146173"/>
            <a:ext cx="1589312" cy="838027"/>
          </a:xfrm>
          <a:prstGeom prst="rect">
            <a:avLst/>
          </a:prstGeom>
          <a:noFill/>
          <a:ln>
            <a:noFill/>
          </a:ln>
        </p:spPr>
      </p:pic>
      <p:pic>
        <p:nvPicPr>
          <p:cNvPr id="27" name="Picture 26"/>
          <p:cNvPicPr>
            <a:picLocks noChangeAspect="1"/>
          </p:cNvPicPr>
          <p:nvPr/>
        </p:nvPicPr>
        <p:blipFill rotWithShape="1">
          <a:blip r:embed="rId5">
            <a:extLst>
              <a:ext uri="{28A0092B-C50C-407E-A947-70E740481C1C}">
                <a14:useLocalDpi xmlns:a14="http://schemas.microsoft.com/office/drawing/2010/main" val="0"/>
              </a:ext>
            </a:extLst>
          </a:blip>
          <a:srcRect r="71623"/>
          <a:stretch/>
        </p:blipFill>
        <p:spPr>
          <a:xfrm>
            <a:off x="204081" y="151672"/>
            <a:ext cx="1018929" cy="794004"/>
          </a:xfrm>
          <a:prstGeom prst="rect">
            <a:avLst/>
          </a:prstGeom>
        </p:spPr>
      </p:pic>
      <p:sp>
        <p:nvSpPr>
          <p:cNvPr id="37" name="Google Shape;298;p45"/>
          <p:cNvSpPr txBox="1">
            <a:spLocks/>
          </p:cNvSpPr>
          <p:nvPr/>
        </p:nvSpPr>
        <p:spPr>
          <a:xfrm>
            <a:off x="1275788" y="140145"/>
            <a:ext cx="9363212" cy="785400"/>
          </a:xfrm>
          <a:prstGeom prst="rect">
            <a:avLst/>
          </a:prstGeom>
          <a:noFill/>
          <a:ln>
            <a:noFill/>
          </a:ln>
        </p:spPr>
        <p:txBody>
          <a:bodyPr spcFirstLastPara="1" vert="horz" wrap="square" lIns="91425" tIns="45700" rIns="91425" bIns="457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Pts val="3200"/>
              <a:buFont typeface="Arial"/>
              <a:buNone/>
              <a:tabLst/>
              <a:defRPr/>
            </a:pPr>
            <a:endParaRPr kumimoji="0" lang="en-US" sz="3200" b="0" i="0" u="none" strike="noStrike" kern="1200" cap="none" spc="0" normalizeH="0" baseline="0" noProof="0" dirty="0">
              <a:ln>
                <a:noFill/>
              </a:ln>
              <a:solidFill>
                <a:prstClr val="white"/>
              </a:solidFill>
              <a:effectLst/>
              <a:uLnTx/>
              <a:uFillTx/>
              <a:latin typeface="Calibri"/>
              <a:ea typeface="Calibri"/>
              <a:cs typeface="Calibri"/>
              <a:sym typeface="Calibri"/>
            </a:endParaRPr>
          </a:p>
        </p:txBody>
      </p:sp>
      <p:sp>
        <p:nvSpPr>
          <p:cNvPr id="18" name="Google Shape;298;p45"/>
          <p:cNvSpPr txBox="1">
            <a:spLocks/>
          </p:cNvSpPr>
          <p:nvPr/>
        </p:nvSpPr>
        <p:spPr>
          <a:xfrm>
            <a:off x="1427091" y="140145"/>
            <a:ext cx="9363212" cy="785400"/>
          </a:xfrm>
          <a:prstGeom prst="rect">
            <a:avLst/>
          </a:prstGeom>
          <a:noFill/>
          <a:ln>
            <a:noFill/>
          </a:ln>
        </p:spPr>
        <p:txBody>
          <a:bodyPr spcFirstLastPara="1" vert="horz" wrap="square" lIns="91425" tIns="45700" rIns="91425" bIns="457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nSpc>
                <a:spcPct val="100000"/>
              </a:lnSpc>
              <a:spcBef>
                <a:spcPts val="0"/>
              </a:spcBef>
              <a:buClrTx/>
              <a:buSzPts val="3200"/>
            </a:pPr>
            <a:r>
              <a:rPr lang="en-US" sz="3200" noProof="0" dirty="0">
                <a:solidFill>
                  <a:prstClr val="white"/>
                </a:solidFill>
                <a:latin typeface="Calibri"/>
                <a:ea typeface="Calibri"/>
                <a:cs typeface="Calibri"/>
                <a:sym typeface="Calibri"/>
              </a:rPr>
              <a:t>An Example</a:t>
            </a:r>
            <a:endParaRPr kumimoji="0" lang="en-US" sz="3200" b="0" i="0" u="none" strike="noStrike" kern="1200" cap="none" spc="0" normalizeH="0" baseline="0" noProof="0" dirty="0">
              <a:ln>
                <a:noFill/>
              </a:ln>
              <a:solidFill>
                <a:prstClr val="white"/>
              </a:solidFill>
              <a:effectLst/>
              <a:uLnTx/>
              <a:uFillTx/>
              <a:latin typeface="Calibri"/>
              <a:ea typeface="Calibri"/>
              <a:cs typeface="Calibri"/>
              <a:sym typeface="Calibri"/>
            </a:endParaRPr>
          </a:p>
        </p:txBody>
      </p:sp>
      <p:sp>
        <p:nvSpPr>
          <p:cNvPr id="14" name="Rectangle 13">
            <a:extLst>
              <a:ext uri="{FF2B5EF4-FFF2-40B4-BE49-F238E27FC236}">
                <a16:creationId xmlns:a16="http://schemas.microsoft.com/office/drawing/2014/main" id="{2F3408A1-3974-8A46-8C5C-210335FCFCE1}"/>
              </a:ext>
            </a:extLst>
          </p:cNvPr>
          <p:cNvSpPr/>
          <p:nvPr/>
        </p:nvSpPr>
        <p:spPr>
          <a:xfrm>
            <a:off x="8172436" y="6373388"/>
            <a:ext cx="2617867" cy="276999"/>
          </a:xfrm>
          <a:prstGeom prst="rect">
            <a:avLst/>
          </a:prstGeom>
          <a:ln w="9525">
            <a:solidFill>
              <a:schemeClr val="tx1"/>
            </a:solidFill>
            <a:prstDash val="dash"/>
          </a:ln>
        </p:spPr>
        <p:txBody>
          <a:bodyPr wrap="square">
            <a:spAutoFit/>
          </a:bodyPr>
          <a:lstStyle/>
          <a:p>
            <a:pPr algn="ctr"/>
            <a:r>
              <a:rPr lang="en-US" sz="1200" dirty="0"/>
              <a:t>Image Source: Hao Li UMD</a:t>
            </a:r>
          </a:p>
        </p:txBody>
      </p:sp>
      <p:grpSp>
        <p:nvGrpSpPr>
          <p:cNvPr id="2" name="Group 1">
            <a:extLst>
              <a:ext uri="{FF2B5EF4-FFF2-40B4-BE49-F238E27FC236}">
                <a16:creationId xmlns:a16="http://schemas.microsoft.com/office/drawing/2014/main" id="{F020445F-08A7-5544-81DB-33E244CAC431}"/>
              </a:ext>
            </a:extLst>
          </p:cNvPr>
          <p:cNvGrpSpPr/>
          <p:nvPr/>
        </p:nvGrpSpPr>
        <p:grpSpPr>
          <a:xfrm>
            <a:off x="1436234" y="2003530"/>
            <a:ext cx="4730176" cy="1579140"/>
            <a:chOff x="1223010" y="1556601"/>
            <a:chExt cx="4730176" cy="1579140"/>
          </a:xfrm>
        </p:grpSpPr>
        <p:sp>
          <p:nvSpPr>
            <p:cNvPr id="23" name="Rectangle 22">
              <a:extLst>
                <a:ext uri="{FF2B5EF4-FFF2-40B4-BE49-F238E27FC236}">
                  <a16:creationId xmlns:a16="http://schemas.microsoft.com/office/drawing/2014/main" id="{4A44C386-D615-DA46-B05F-9D42DC6A19CD}"/>
                </a:ext>
              </a:extLst>
            </p:cNvPr>
            <p:cNvSpPr/>
            <p:nvPr/>
          </p:nvSpPr>
          <p:spPr>
            <a:xfrm>
              <a:off x="1223010" y="1612488"/>
              <a:ext cx="4730176" cy="1523253"/>
            </a:xfrm>
            <a:prstGeom prst="rect">
              <a:avLst/>
            </a:prstGeom>
            <a:solidFill>
              <a:schemeClr val="accent3">
                <a:lumMod val="20000"/>
                <a:lumOff val="80000"/>
                <a:alpha val="42000"/>
              </a:schemeClr>
            </a:solidFill>
            <a:ln w="25400" cap="flat">
              <a:solidFill>
                <a:schemeClr val="accent3">
                  <a:lumMod val="7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endParaRPr lang="en-US"/>
            </a:p>
          </p:txBody>
        </p:sp>
        <p:graphicFrame>
          <p:nvGraphicFramePr>
            <p:cNvPr id="24" name="Object 23">
              <a:extLst>
                <a:ext uri="{FF2B5EF4-FFF2-40B4-BE49-F238E27FC236}">
                  <a16:creationId xmlns:a16="http://schemas.microsoft.com/office/drawing/2014/main" id="{E941074D-811A-E249-A613-2280F0AEA625}"/>
                </a:ext>
              </a:extLst>
            </p:cNvPr>
            <p:cNvGraphicFramePr>
              <a:graphicFrameLocks/>
            </p:cNvGraphicFramePr>
            <p:nvPr>
              <p:extLst>
                <p:ext uri="{D42A27DB-BD31-4B8C-83A1-F6EECF244321}">
                  <p14:modId xmlns:p14="http://schemas.microsoft.com/office/powerpoint/2010/main" val="3146982289"/>
                </p:ext>
              </p:extLst>
            </p:nvPr>
          </p:nvGraphicFramePr>
          <p:xfrm>
            <a:off x="1452800" y="1556601"/>
            <a:ext cx="4375150" cy="1547813"/>
          </p:xfrm>
          <a:graphic>
            <a:graphicData uri="http://schemas.openxmlformats.org/presentationml/2006/ole">
              <mc:AlternateContent xmlns:mc="http://schemas.openxmlformats.org/markup-compatibility/2006">
                <mc:Choice xmlns:v="urn:schemas-microsoft-com:vml" Requires="v">
                  <p:oleObj spid="_x0000_s2717" name="Equation" r:id="rId6" imgW="2019300" imgH="711200" progId="Equation.3">
                    <p:embed/>
                  </p:oleObj>
                </mc:Choice>
                <mc:Fallback>
                  <p:oleObj name="Equation" r:id="rId6" imgW="2019300" imgH="711200" progId="Equation.3">
                    <p:embed/>
                    <p:pic>
                      <p:nvPicPr>
                        <p:cNvPr id="8" name="Object 7"/>
                        <p:cNvPicPr/>
                        <p:nvPr/>
                      </p:nvPicPr>
                      <p:blipFill>
                        <a:blip r:embed="rId7"/>
                        <a:stretch>
                          <a:fillRect/>
                        </a:stretch>
                      </p:blipFill>
                      <p:spPr>
                        <a:xfrm>
                          <a:off x="1452800" y="1556601"/>
                          <a:ext cx="4375150" cy="1547813"/>
                        </a:xfrm>
                        <a:prstGeom prst="rect">
                          <a:avLst/>
                        </a:prstGeom>
                      </p:spPr>
                    </p:pic>
                  </p:oleObj>
                </mc:Fallback>
              </mc:AlternateContent>
            </a:graphicData>
          </a:graphic>
        </p:graphicFrame>
      </p:grpSp>
      <p:pic>
        <p:nvPicPr>
          <p:cNvPr id="25" name="Picture 24" descr="Stogra.png">
            <a:extLst>
              <a:ext uri="{FF2B5EF4-FFF2-40B4-BE49-F238E27FC236}">
                <a16:creationId xmlns:a16="http://schemas.microsoft.com/office/drawing/2014/main" id="{8A778CFE-E058-1344-9B47-08B4F2D171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46303" y="1338981"/>
            <a:ext cx="2667148" cy="2129174"/>
          </a:xfrm>
          <a:prstGeom prst="rect">
            <a:avLst/>
          </a:prstGeom>
        </p:spPr>
      </p:pic>
      <p:grpSp>
        <p:nvGrpSpPr>
          <p:cNvPr id="26" name="Group 25">
            <a:extLst>
              <a:ext uri="{FF2B5EF4-FFF2-40B4-BE49-F238E27FC236}">
                <a16:creationId xmlns:a16="http://schemas.microsoft.com/office/drawing/2014/main" id="{14D75762-3537-0940-85D8-FB8E83753026}"/>
              </a:ext>
            </a:extLst>
          </p:cNvPr>
          <p:cNvGrpSpPr/>
          <p:nvPr/>
        </p:nvGrpSpPr>
        <p:grpSpPr>
          <a:xfrm>
            <a:off x="1275788" y="4567667"/>
            <a:ext cx="5312752" cy="1301996"/>
            <a:chOff x="308346" y="3094174"/>
            <a:chExt cx="5312752" cy="1301996"/>
          </a:xfrm>
        </p:grpSpPr>
        <p:sp>
          <p:nvSpPr>
            <p:cNvPr id="28" name="Rectangle 27">
              <a:extLst>
                <a:ext uri="{FF2B5EF4-FFF2-40B4-BE49-F238E27FC236}">
                  <a16:creationId xmlns:a16="http://schemas.microsoft.com/office/drawing/2014/main" id="{57C01686-7F94-154D-969D-35660D38A488}"/>
                </a:ext>
              </a:extLst>
            </p:cNvPr>
            <p:cNvSpPr/>
            <p:nvPr/>
          </p:nvSpPr>
          <p:spPr>
            <a:xfrm>
              <a:off x="314325" y="3150590"/>
              <a:ext cx="4738688" cy="982347"/>
            </a:xfrm>
            <a:prstGeom prst="rect">
              <a:avLst/>
            </a:prstGeom>
            <a:solidFill>
              <a:schemeClr val="accent2">
                <a:lumMod val="40000"/>
                <a:lumOff val="60000"/>
                <a:alpha val="42000"/>
              </a:schemeClr>
            </a:solidFill>
            <a:ln w="25400" cap="flat">
              <a:solidFill>
                <a:schemeClr val="accent2">
                  <a:lumMod val="7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endParaRPr lang="en-US"/>
            </a:p>
          </p:txBody>
        </p:sp>
        <p:graphicFrame>
          <p:nvGraphicFramePr>
            <p:cNvPr id="29" name="Object 28">
              <a:extLst>
                <a:ext uri="{FF2B5EF4-FFF2-40B4-BE49-F238E27FC236}">
                  <a16:creationId xmlns:a16="http://schemas.microsoft.com/office/drawing/2014/main" id="{2FCDEA3F-3E25-9B4C-9601-CC9B5075E79C}"/>
                </a:ext>
              </a:extLst>
            </p:cNvPr>
            <p:cNvGraphicFramePr>
              <a:graphicFrameLocks/>
            </p:cNvGraphicFramePr>
            <p:nvPr>
              <p:extLst>
                <p:ext uri="{D42A27DB-BD31-4B8C-83A1-F6EECF244321}">
                  <p14:modId xmlns:p14="http://schemas.microsoft.com/office/powerpoint/2010/main" val="3873932925"/>
                </p:ext>
              </p:extLst>
            </p:nvPr>
          </p:nvGraphicFramePr>
          <p:xfrm>
            <a:off x="535154" y="3094174"/>
            <a:ext cx="4457700" cy="995363"/>
          </p:xfrm>
          <a:graphic>
            <a:graphicData uri="http://schemas.openxmlformats.org/presentationml/2006/ole">
              <mc:AlternateContent xmlns:mc="http://schemas.openxmlformats.org/markup-compatibility/2006">
                <mc:Choice xmlns:v="urn:schemas-microsoft-com:vml" Requires="v">
                  <p:oleObj spid="_x0000_s2718" name="Equation" r:id="rId9" imgW="2057400" imgH="457200" progId="Equation.3">
                    <p:embed/>
                  </p:oleObj>
                </mc:Choice>
                <mc:Fallback>
                  <p:oleObj name="Equation" r:id="rId9" imgW="2057400" imgH="457200" progId="Equation.3">
                    <p:embed/>
                    <p:pic>
                      <p:nvPicPr>
                        <p:cNvPr id="13" name="Object 12"/>
                        <p:cNvPicPr/>
                        <p:nvPr/>
                      </p:nvPicPr>
                      <p:blipFill>
                        <a:blip r:embed="rId10"/>
                        <a:stretch>
                          <a:fillRect/>
                        </a:stretch>
                      </p:blipFill>
                      <p:spPr>
                        <a:xfrm>
                          <a:off x="535154" y="3094174"/>
                          <a:ext cx="4457700" cy="995363"/>
                        </a:xfrm>
                        <a:prstGeom prst="rect">
                          <a:avLst/>
                        </a:prstGeom>
                      </p:spPr>
                    </p:pic>
                  </p:oleObj>
                </mc:Fallback>
              </mc:AlternateContent>
            </a:graphicData>
          </a:graphic>
        </p:graphicFrame>
        <p:sp>
          <p:nvSpPr>
            <p:cNvPr id="30" name="Rectangle 29">
              <a:extLst>
                <a:ext uri="{FF2B5EF4-FFF2-40B4-BE49-F238E27FC236}">
                  <a16:creationId xmlns:a16="http://schemas.microsoft.com/office/drawing/2014/main" id="{956D63CF-E1D1-B84D-B54A-29079BEF28AE}"/>
                </a:ext>
              </a:extLst>
            </p:cNvPr>
            <p:cNvSpPr/>
            <p:nvPr/>
          </p:nvSpPr>
          <p:spPr>
            <a:xfrm>
              <a:off x="308346" y="4088393"/>
              <a:ext cx="5312752" cy="307777"/>
            </a:xfrm>
            <a:prstGeom prst="rect">
              <a:avLst/>
            </a:prstGeom>
          </p:spPr>
          <p:txBody>
            <a:bodyPr wrap="square">
              <a:spAutoFit/>
            </a:bodyPr>
            <a:lstStyle/>
            <a:p>
              <a:pPr hangingPunct="0"/>
              <a:r>
                <a:rPr lang="en-US" dirty="0"/>
                <a:t>Mini-batch: compute gradient using b samples</a:t>
              </a:r>
            </a:p>
          </p:txBody>
        </p:sp>
      </p:grpSp>
      <p:pic>
        <p:nvPicPr>
          <p:cNvPr id="31" name="Content Placeholder 3">
            <a:extLst>
              <a:ext uri="{FF2B5EF4-FFF2-40B4-BE49-F238E27FC236}">
                <a16:creationId xmlns:a16="http://schemas.microsoft.com/office/drawing/2014/main" id="{867E686D-152B-8F4C-B3A6-A113B9720771}"/>
              </a:ext>
            </a:extLst>
          </p:cNvPr>
          <p:cNvPicPr>
            <a:picLocks noChangeAspect="1"/>
          </p:cNvPicPr>
          <p:nvPr/>
        </p:nvPicPr>
        <p:blipFill>
          <a:blip r:embed="rId11"/>
          <a:stretch>
            <a:fillRect/>
          </a:stretch>
        </p:blipFill>
        <p:spPr>
          <a:xfrm>
            <a:off x="7575912" y="3698835"/>
            <a:ext cx="3407930" cy="2632202"/>
          </a:xfrm>
          <a:prstGeom prst="rect">
            <a:avLst/>
          </a:prstGeom>
          <a:ln w="12700">
            <a:miter lim="400000"/>
          </a:ln>
          <a:extLst>
            <a:ext uri="{C572A759-6A51-4108-AA02-DFA0A04FC94B}">
              <ma14:wrappingTextBoxFlag xmlns:ma14="http://schemas.microsoft.com/office/mac/drawingml/2011/main" xmlns="" val="1"/>
            </a:ext>
          </a:extLst>
        </p:spPr>
      </p:pic>
    </p:spTree>
    <p:extLst>
      <p:ext uri="{BB962C8B-B14F-4D97-AF65-F5344CB8AC3E}">
        <p14:creationId xmlns:p14="http://schemas.microsoft.com/office/powerpoint/2010/main" val="4016779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0" name="Rectangle 19"/>
          <p:cNvSpPr/>
          <p:nvPr/>
        </p:nvSpPr>
        <p:spPr>
          <a:xfrm>
            <a:off x="0" y="0"/>
            <a:ext cx="12192000" cy="107442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sym typeface="Arial"/>
            </a:endParaRPr>
          </a:p>
        </p:txBody>
      </p:sp>
      <p:pic>
        <p:nvPicPr>
          <p:cNvPr id="266" name="Google Shape;266;p42"/>
          <p:cNvPicPr preferRelativeResize="0"/>
          <p:nvPr/>
        </p:nvPicPr>
        <p:blipFill rotWithShape="1">
          <a:blip r:embed="rId4">
            <a:alphaModFix/>
          </a:blip>
          <a:srcRect/>
          <a:stretch/>
        </p:blipFill>
        <p:spPr>
          <a:xfrm>
            <a:off x="10561320" y="146173"/>
            <a:ext cx="1589312" cy="838027"/>
          </a:xfrm>
          <a:prstGeom prst="rect">
            <a:avLst/>
          </a:prstGeom>
          <a:noFill/>
          <a:ln>
            <a:noFill/>
          </a:ln>
        </p:spPr>
      </p:pic>
      <p:pic>
        <p:nvPicPr>
          <p:cNvPr id="27" name="Picture 26"/>
          <p:cNvPicPr>
            <a:picLocks noChangeAspect="1"/>
          </p:cNvPicPr>
          <p:nvPr/>
        </p:nvPicPr>
        <p:blipFill rotWithShape="1">
          <a:blip r:embed="rId5">
            <a:extLst>
              <a:ext uri="{28A0092B-C50C-407E-A947-70E740481C1C}">
                <a14:useLocalDpi xmlns:a14="http://schemas.microsoft.com/office/drawing/2010/main" val="0"/>
              </a:ext>
            </a:extLst>
          </a:blip>
          <a:srcRect r="71623"/>
          <a:stretch/>
        </p:blipFill>
        <p:spPr>
          <a:xfrm>
            <a:off x="204081" y="151672"/>
            <a:ext cx="1018929" cy="794004"/>
          </a:xfrm>
          <a:prstGeom prst="rect">
            <a:avLst/>
          </a:prstGeom>
        </p:spPr>
      </p:pic>
      <p:sp>
        <p:nvSpPr>
          <p:cNvPr id="37" name="Google Shape;298;p45"/>
          <p:cNvSpPr txBox="1">
            <a:spLocks/>
          </p:cNvSpPr>
          <p:nvPr/>
        </p:nvSpPr>
        <p:spPr>
          <a:xfrm>
            <a:off x="1275788" y="140145"/>
            <a:ext cx="9363212" cy="785400"/>
          </a:xfrm>
          <a:prstGeom prst="rect">
            <a:avLst/>
          </a:prstGeom>
          <a:noFill/>
          <a:ln>
            <a:noFill/>
          </a:ln>
        </p:spPr>
        <p:txBody>
          <a:bodyPr spcFirstLastPara="1" vert="horz" wrap="square" lIns="91425" tIns="45700" rIns="91425" bIns="457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Pts val="3200"/>
              <a:buFont typeface="Arial"/>
              <a:buNone/>
              <a:tabLst/>
              <a:defRPr/>
            </a:pPr>
            <a:endParaRPr kumimoji="0" lang="en-US" sz="3200" b="0" i="0" u="none" strike="noStrike" kern="1200" cap="none" spc="0" normalizeH="0" baseline="0" noProof="0" dirty="0">
              <a:ln>
                <a:noFill/>
              </a:ln>
              <a:solidFill>
                <a:prstClr val="white"/>
              </a:solidFill>
              <a:effectLst/>
              <a:uLnTx/>
              <a:uFillTx/>
              <a:latin typeface="Calibri"/>
              <a:ea typeface="Calibri"/>
              <a:cs typeface="Calibri"/>
              <a:sym typeface="Calibri"/>
            </a:endParaRPr>
          </a:p>
        </p:txBody>
      </p:sp>
      <p:sp>
        <p:nvSpPr>
          <p:cNvPr id="18" name="Google Shape;298;p45"/>
          <p:cNvSpPr txBox="1">
            <a:spLocks/>
          </p:cNvSpPr>
          <p:nvPr/>
        </p:nvSpPr>
        <p:spPr>
          <a:xfrm>
            <a:off x="1427091" y="140145"/>
            <a:ext cx="9363212" cy="785400"/>
          </a:xfrm>
          <a:prstGeom prst="rect">
            <a:avLst/>
          </a:prstGeom>
          <a:noFill/>
          <a:ln>
            <a:noFill/>
          </a:ln>
        </p:spPr>
        <p:txBody>
          <a:bodyPr spcFirstLastPara="1" vert="horz" wrap="square" lIns="91425" tIns="45700" rIns="91425" bIns="457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nSpc>
                <a:spcPct val="100000"/>
              </a:lnSpc>
              <a:spcBef>
                <a:spcPts val="0"/>
              </a:spcBef>
              <a:buClrTx/>
              <a:buSzPts val="3200"/>
            </a:pPr>
            <a:r>
              <a:rPr lang="en-US" sz="3200" noProof="0" dirty="0">
                <a:solidFill>
                  <a:prstClr val="white"/>
                </a:solidFill>
                <a:latin typeface="Calibri"/>
                <a:ea typeface="Calibri"/>
                <a:cs typeface="Calibri"/>
                <a:sym typeface="Calibri"/>
              </a:rPr>
              <a:t>Stochastic Gradient Descent (SGD)</a:t>
            </a:r>
            <a:endParaRPr kumimoji="0" lang="en-US" sz="3200" b="0" i="0" u="none" strike="noStrike" kern="1200" cap="none" spc="0" normalizeH="0" baseline="0" noProof="0" dirty="0">
              <a:ln>
                <a:noFill/>
              </a:ln>
              <a:solidFill>
                <a:prstClr val="white"/>
              </a:solidFill>
              <a:effectLst/>
              <a:uLnTx/>
              <a:uFillTx/>
              <a:latin typeface="Calibri"/>
              <a:ea typeface="Calibri"/>
              <a:cs typeface="Calibri"/>
              <a:sym typeface="Calibri"/>
            </a:endParaRPr>
          </a:p>
        </p:txBody>
      </p:sp>
      <p:grpSp>
        <p:nvGrpSpPr>
          <p:cNvPr id="2" name="Group 1">
            <a:extLst>
              <a:ext uri="{FF2B5EF4-FFF2-40B4-BE49-F238E27FC236}">
                <a16:creationId xmlns:a16="http://schemas.microsoft.com/office/drawing/2014/main" id="{F020445F-08A7-5544-81DB-33E244CAC431}"/>
              </a:ext>
            </a:extLst>
          </p:cNvPr>
          <p:cNvGrpSpPr/>
          <p:nvPr/>
        </p:nvGrpSpPr>
        <p:grpSpPr>
          <a:xfrm>
            <a:off x="1436234" y="2003530"/>
            <a:ext cx="4730176" cy="1579140"/>
            <a:chOff x="1223010" y="1556601"/>
            <a:chExt cx="4730176" cy="1579140"/>
          </a:xfrm>
        </p:grpSpPr>
        <p:sp>
          <p:nvSpPr>
            <p:cNvPr id="23" name="Rectangle 22">
              <a:extLst>
                <a:ext uri="{FF2B5EF4-FFF2-40B4-BE49-F238E27FC236}">
                  <a16:creationId xmlns:a16="http://schemas.microsoft.com/office/drawing/2014/main" id="{4A44C386-D615-DA46-B05F-9D42DC6A19CD}"/>
                </a:ext>
              </a:extLst>
            </p:cNvPr>
            <p:cNvSpPr/>
            <p:nvPr/>
          </p:nvSpPr>
          <p:spPr>
            <a:xfrm>
              <a:off x="1223010" y="1612488"/>
              <a:ext cx="4730176" cy="1523253"/>
            </a:xfrm>
            <a:prstGeom prst="rect">
              <a:avLst/>
            </a:prstGeom>
            <a:solidFill>
              <a:schemeClr val="accent3">
                <a:lumMod val="20000"/>
                <a:lumOff val="80000"/>
                <a:alpha val="42000"/>
              </a:schemeClr>
            </a:solidFill>
            <a:ln w="25400" cap="flat">
              <a:solidFill>
                <a:schemeClr val="accent3">
                  <a:lumMod val="7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endParaRPr lang="en-US"/>
            </a:p>
          </p:txBody>
        </p:sp>
        <p:graphicFrame>
          <p:nvGraphicFramePr>
            <p:cNvPr id="24" name="Object 23">
              <a:extLst>
                <a:ext uri="{FF2B5EF4-FFF2-40B4-BE49-F238E27FC236}">
                  <a16:creationId xmlns:a16="http://schemas.microsoft.com/office/drawing/2014/main" id="{E941074D-811A-E249-A613-2280F0AEA625}"/>
                </a:ext>
              </a:extLst>
            </p:cNvPr>
            <p:cNvGraphicFramePr>
              <a:graphicFrameLocks/>
            </p:cNvGraphicFramePr>
            <p:nvPr/>
          </p:nvGraphicFramePr>
          <p:xfrm>
            <a:off x="1452800" y="1556601"/>
            <a:ext cx="4375150" cy="1547813"/>
          </p:xfrm>
          <a:graphic>
            <a:graphicData uri="http://schemas.openxmlformats.org/presentationml/2006/ole">
              <mc:AlternateContent xmlns:mc="http://schemas.openxmlformats.org/markup-compatibility/2006">
                <mc:Choice xmlns:v="urn:schemas-microsoft-com:vml" Requires="v">
                  <p:oleObj spid="_x0000_s3743" name="Equation" r:id="rId6" imgW="2019300" imgH="711200" progId="Equation.3">
                    <p:embed/>
                  </p:oleObj>
                </mc:Choice>
                <mc:Fallback>
                  <p:oleObj name="Equation" r:id="rId6" imgW="2019300" imgH="711200" progId="Equation.3">
                    <p:embed/>
                    <p:pic>
                      <p:nvPicPr>
                        <p:cNvPr id="24" name="Object 23">
                          <a:extLst>
                            <a:ext uri="{FF2B5EF4-FFF2-40B4-BE49-F238E27FC236}">
                              <a16:creationId xmlns:a16="http://schemas.microsoft.com/office/drawing/2014/main" id="{E941074D-811A-E249-A613-2280F0AEA625}"/>
                            </a:ext>
                          </a:extLst>
                        </p:cNvPr>
                        <p:cNvPicPr/>
                        <p:nvPr/>
                      </p:nvPicPr>
                      <p:blipFill>
                        <a:blip r:embed="rId7"/>
                        <a:stretch>
                          <a:fillRect/>
                        </a:stretch>
                      </p:blipFill>
                      <p:spPr>
                        <a:xfrm>
                          <a:off x="1452800" y="1556601"/>
                          <a:ext cx="4375150" cy="1547813"/>
                        </a:xfrm>
                        <a:prstGeom prst="rect">
                          <a:avLst/>
                        </a:prstGeom>
                      </p:spPr>
                    </p:pic>
                  </p:oleObj>
                </mc:Fallback>
              </mc:AlternateContent>
            </a:graphicData>
          </a:graphic>
        </p:graphicFrame>
      </p:grpSp>
      <p:grpSp>
        <p:nvGrpSpPr>
          <p:cNvPr id="26" name="Group 25">
            <a:extLst>
              <a:ext uri="{FF2B5EF4-FFF2-40B4-BE49-F238E27FC236}">
                <a16:creationId xmlns:a16="http://schemas.microsoft.com/office/drawing/2014/main" id="{14D75762-3537-0940-85D8-FB8E83753026}"/>
              </a:ext>
            </a:extLst>
          </p:cNvPr>
          <p:cNvGrpSpPr/>
          <p:nvPr/>
        </p:nvGrpSpPr>
        <p:grpSpPr>
          <a:xfrm>
            <a:off x="1275788" y="4567667"/>
            <a:ext cx="5312752" cy="1301996"/>
            <a:chOff x="308346" y="3094174"/>
            <a:chExt cx="5312752" cy="1301996"/>
          </a:xfrm>
        </p:grpSpPr>
        <p:sp>
          <p:nvSpPr>
            <p:cNvPr id="28" name="Rectangle 27">
              <a:extLst>
                <a:ext uri="{FF2B5EF4-FFF2-40B4-BE49-F238E27FC236}">
                  <a16:creationId xmlns:a16="http://schemas.microsoft.com/office/drawing/2014/main" id="{57C01686-7F94-154D-969D-35660D38A488}"/>
                </a:ext>
              </a:extLst>
            </p:cNvPr>
            <p:cNvSpPr/>
            <p:nvPr/>
          </p:nvSpPr>
          <p:spPr>
            <a:xfrm>
              <a:off x="314325" y="3150590"/>
              <a:ext cx="4738688" cy="982347"/>
            </a:xfrm>
            <a:prstGeom prst="rect">
              <a:avLst/>
            </a:prstGeom>
            <a:solidFill>
              <a:schemeClr val="accent2">
                <a:lumMod val="40000"/>
                <a:lumOff val="60000"/>
                <a:alpha val="42000"/>
              </a:schemeClr>
            </a:solidFill>
            <a:ln w="25400" cap="flat">
              <a:solidFill>
                <a:schemeClr val="accent2">
                  <a:lumMod val="7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endParaRPr lang="en-US"/>
            </a:p>
          </p:txBody>
        </p:sp>
        <p:graphicFrame>
          <p:nvGraphicFramePr>
            <p:cNvPr id="29" name="Object 28">
              <a:extLst>
                <a:ext uri="{FF2B5EF4-FFF2-40B4-BE49-F238E27FC236}">
                  <a16:creationId xmlns:a16="http://schemas.microsoft.com/office/drawing/2014/main" id="{2FCDEA3F-3E25-9B4C-9601-CC9B5075E79C}"/>
                </a:ext>
              </a:extLst>
            </p:cNvPr>
            <p:cNvGraphicFramePr>
              <a:graphicFrameLocks/>
            </p:cNvGraphicFramePr>
            <p:nvPr/>
          </p:nvGraphicFramePr>
          <p:xfrm>
            <a:off x="535154" y="3094174"/>
            <a:ext cx="4457700" cy="995363"/>
          </p:xfrm>
          <a:graphic>
            <a:graphicData uri="http://schemas.openxmlformats.org/presentationml/2006/ole">
              <mc:AlternateContent xmlns:mc="http://schemas.openxmlformats.org/markup-compatibility/2006">
                <mc:Choice xmlns:v="urn:schemas-microsoft-com:vml" Requires="v">
                  <p:oleObj spid="_x0000_s3744" name="Equation" r:id="rId8" imgW="2057400" imgH="457200" progId="Equation.3">
                    <p:embed/>
                  </p:oleObj>
                </mc:Choice>
                <mc:Fallback>
                  <p:oleObj name="Equation" r:id="rId8" imgW="2057400" imgH="457200" progId="Equation.3">
                    <p:embed/>
                    <p:pic>
                      <p:nvPicPr>
                        <p:cNvPr id="29" name="Object 28">
                          <a:extLst>
                            <a:ext uri="{FF2B5EF4-FFF2-40B4-BE49-F238E27FC236}">
                              <a16:creationId xmlns:a16="http://schemas.microsoft.com/office/drawing/2014/main" id="{2FCDEA3F-3E25-9B4C-9601-CC9B5075E79C}"/>
                            </a:ext>
                          </a:extLst>
                        </p:cNvPr>
                        <p:cNvPicPr/>
                        <p:nvPr/>
                      </p:nvPicPr>
                      <p:blipFill>
                        <a:blip r:embed="rId9"/>
                        <a:stretch>
                          <a:fillRect/>
                        </a:stretch>
                      </p:blipFill>
                      <p:spPr>
                        <a:xfrm>
                          <a:off x="535154" y="3094174"/>
                          <a:ext cx="4457700" cy="995363"/>
                        </a:xfrm>
                        <a:prstGeom prst="rect">
                          <a:avLst/>
                        </a:prstGeom>
                      </p:spPr>
                    </p:pic>
                  </p:oleObj>
                </mc:Fallback>
              </mc:AlternateContent>
            </a:graphicData>
          </a:graphic>
        </p:graphicFrame>
        <p:sp>
          <p:nvSpPr>
            <p:cNvPr id="30" name="Rectangle 29">
              <a:extLst>
                <a:ext uri="{FF2B5EF4-FFF2-40B4-BE49-F238E27FC236}">
                  <a16:creationId xmlns:a16="http://schemas.microsoft.com/office/drawing/2014/main" id="{956D63CF-E1D1-B84D-B54A-29079BEF28AE}"/>
                </a:ext>
              </a:extLst>
            </p:cNvPr>
            <p:cNvSpPr/>
            <p:nvPr/>
          </p:nvSpPr>
          <p:spPr>
            <a:xfrm>
              <a:off x="308346" y="4088393"/>
              <a:ext cx="5312752" cy="307777"/>
            </a:xfrm>
            <a:prstGeom prst="rect">
              <a:avLst/>
            </a:prstGeom>
          </p:spPr>
          <p:txBody>
            <a:bodyPr wrap="square">
              <a:spAutoFit/>
            </a:bodyPr>
            <a:lstStyle/>
            <a:p>
              <a:pPr hangingPunct="0"/>
              <a:r>
                <a:rPr lang="en-US" dirty="0"/>
                <a:t>Mini-batch: compute gradient using b samples</a:t>
              </a:r>
            </a:p>
          </p:txBody>
        </p:sp>
      </p:grpSp>
      <p:pic>
        <p:nvPicPr>
          <p:cNvPr id="4" name="Picture 3">
            <a:extLst>
              <a:ext uri="{FF2B5EF4-FFF2-40B4-BE49-F238E27FC236}">
                <a16:creationId xmlns:a16="http://schemas.microsoft.com/office/drawing/2014/main" id="{9362EB1D-A916-E14D-9676-C042921BAB9A}"/>
              </a:ext>
            </a:extLst>
          </p:cNvPr>
          <p:cNvPicPr>
            <a:picLocks noChangeAspect="1"/>
          </p:cNvPicPr>
          <p:nvPr/>
        </p:nvPicPr>
        <p:blipFill>
          <a:blip r:embed="rId10"/>
          <a:stretch>
            <a:fillRect/>
          </a:stretch>
        </p:blipFill>
        <p:spPr>
          <a:xfrm>
            <a:off x="6673996" y="1967969"/>
            <a:ext cx="2080171" cy="2656114"/>
          </a:xfrm>
          <a:prstGeom prst="rect">
            <a:avLst/>
          </a:prstGeom>
        </p:spPr>
      </p:pic>
      <p:pic>
        <p:nvPicPr>
          <p:cNvPr id="6" name="Picture 5">
            <a:extLst>
              <a:ext uri="{FF2B5EF4-FFF2-40B4-BE49-F238E27FC236}">
                <a16:creationId xmlns:a16="http://schemas.microsoft.com/office/drawing/2014/main" id="{476C6CA0-0A9E-434D-8CCB-BF79FB694775}"/>
              </a:ext>
            </a:extLst>
          </p:cNvPr>
          <p:cNvPicPr>
            <a:picLocks noChangeAspect="1"/>
          </p:cNvPicPr>
          <p:nvPr/>
        </p:nvPicPr>
        <p:blipFill>
          <a:blip r:embed="rId11"/>
          <a:stretch>
            <a:fillRect/>
          </a:stretch>
        </p:blipFill>
        <p:spPr>
          <a:xfrm>
            <a:off x="8754167" y="2050734"/>
            <a:ext cx="2946320" cy="2572496"/>
          </a:xfrm>
          <a:prstGeom prst="rect">
            <a:avLst/>
          </a:prstGeom>
        </p:spPr>
      </p:pic>
      <p:sp>
        <p:nvSpPr>
          <p:cNvPr id="22" name="Rectangle 21">
            <a:extLst>
              <a:ext uri="{FF2B5EF4-FFF2-40B4-BE49-F238E27FC236}">
                <a16:creationId xmlns:a16="http://schemas.microsoft.com/office/drawing/2014/main" id="{06462FEF-CEB2-BE45-8752-2E09CE6529CE}"/>
              </a:ext>
            </a:extLst>
          </p:cNvPr>
          <p:cNvSpPr/>
          <p:nvPr/>
        </p:nvSpPr>
        <p:spPr>
          <a:xfrm>
            <a:off x="348343" y="6212525"/>
            <a:ext cx="10441960" cy="461665"/>
          </a:xfrm>
          <a:prstGeom prst="rect">
            <a:avLst/>
          </a:prstGeom>
          <a:ln w="9525">
            <a:solidFill>
              <a:schemeClr val="tx1"/>
            </a:solidFill>
            <a:prstDash val="dash"/>
          </a:ln>
        </p:spPr>
        <p:txBody>
          <a:bodyPr wrap="square">
            <a:spAutoFit/>
          </a:bodyPr>
          <a:lstStyle/>
          <a:p>
            <a:r>
              <a:rPr lang="en-US" sz="1200" dirty="0"/>
              <a:t>Devlin, Jacob, et al. "BERT: Pre-training of deep bidirectional transformers for language understanding." </a:t>
            </a:r>
            <a:r>
              <a:rPr lang="en-US" sz="1200" i="1" dirty="0" err="1"/>
              <a:t>arXiv</a:t>
            </a:r>
            <a:r>
              <a:rPr lang="en-US" sz="1200" i="1" dirty="0"/>
              <a:t> preprint arXiv:1810.04805</a:t>
            </a:r>
            <a:r>
              <a:rPr lang="en-US" sz="1200" dirty="0"/>
              <a:t> (2018).</a:t>
            </a:r>
            <a:endParaRPr lang="en-US" sz="1100" dirty="0"/>
          </a:p>
          <a:p>
            <a:r>
              <a:rPr lang="en-US" sz="1200" dirty="0"/>
              <a:t>S. Sheng, Z. Dong, J. Ye, L. Ma, Z. Yao, A. </a:t>
            </a:r>
            <a:r>
              <a:rPr lang="en-US" sz="1200" dirty="0" err="1"/>
              <a:t>Gholami</a:t>
            </a:r>
            <a:r>
              <a:rPr lang="en-US" sz="1200" dirty="0"/>
              <a:t>, M. Mahoney, K. </a:t>
            </a:r>
            <a:r>
              <a:rPr lang="en-US" sz="1200" dirty="0" err="1"/>
              <a:t>Keutzer</a:t>
            </a:r>
            <a:r>
              <a:rPr lang="en-US" sz="1200" dirty="0"/>
              <a:t>, Q-BERT: Hessian Based Ultra Low Precision Quantization of BERT</a:t>
            </a:r>
          </a:p>
        </p:txBody>
      </p:sp>
      <p:sp>
        <p:nvSpPr>
          <p:cNvPr id="7" name="TextBox 6">
            <a:extLst>
              <a:ext uri="{FF2B5EF4-FFF2-40B4-BE49-F238E27FC236}">
                <a16:creationId xmlns:a16="http://schemas.microsoft.com/office/drawing/2014/main" id="{25DB99AA-DB4B-AA43-AA91-E18864A3F075}"/>
              </a:ext>
            </a:extLst>
          </p:cNvPr>
          <p:cNvSpPr txBox="1"/>
          <p:nvPr/>
        </p:nvSpPr>
        <p:spPr>
          <a:xfrm>
            <a:off x="7130143" y="4800600"/>
            <a:ext cx="3660160" cy="523220"/>
          </a:xfrm>
          <a:prstGeom prst="rect">
            <a:avLst/>
          </a:prstGeom>
          <a:noFill/>
        </p:spPr>
        <p:txBody>
          <a:bodyPr wrap="square" rtlCol="0">
            <a:spAutoFit/>
          </a:bodyPr>
          <a:lstStyle/>
          <a:p>
            <a:pPr algn="ctr"/>
            <a:r>
              <a:rPr lang="en-US" dirty="0"/>
              <a:t>BERT model trained on </a:t>
            </a:r>
            <a:r>
              <a:rPr lang="en-US" dirty="0" err="1"/>
              <a:t>SQuAD</a:t>
            </a:r>
            <a:r>
              <a:rPr lang="en-US" dirty="0"/>
              <a:t>:</a:t>
            </a:r>
          </a:p>
          <a:p>
            <a:pPr algn="ctr"/>
            <a:r>
              <a:rPr lang="en-US" dirty="0"/>
              <a:t>Clearly the model has not converged</a:t>
            </a:r>
          </a:p>
        </p:txBody>
      </p:sp>
    </p:spTree>
    <p:extLst>
      <p:ext uri="{BB962C8B-B14F-4D97-AF65-F5344CB8AC3E}">
        <p14:creationId xmlns:p14="http://schemas.microsoft.com/office/powerpoint/2010/main" val="1979854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0" name="Rectangle 19"/>
          <p:cNvSpPr/>
          <p:nvPr/>
        </p:nvSpPr>
        <p:spPr>
          <a:xfrm>
            <a:off x="0" y="0"/>
            <a:ext cx="12192000" cy="107442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sym typeface="Arial"/>
            </a:endParaRPr>
          </a:p>
        </p:txBody>
      </p:sp>
      <p:pic>
        <p:nvPicPr>
          <p:cNvPr id="266" name="Google Shape;266;p42"/>
          <p:cNvPicPr preferRelativeResize="0"/>
          <p:nvPr/>
        </p:nvPicPr>
        <p:blipFill rotWithShape="1">
          <a:blip r:embed="rId3">
            <a:alphaModFix/>
          </a:blip>
          <a:srcRect/>
          <a:stretch/>
        </p:blipFill>
        <p:spPr>
          <a:xfrm>
            <a:off x="10561320" y="146173"/>
            <a:ext cx="1589312" cy="838027"/>
          </a:xfrm>
          <a:prstGeom prst="rect">
            <a:avLst/>
          </a:prstGeom>
          <a:noFill/>
          <a:ln>
            <a:noFill/>
          </a:ln>
        </p:spPr>
      </p:pic>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r="71623"/>
          <a:stretch/>
        </p:blipFill>
        <p:spPr>
          <a:xfrm>
            <a:off x="204081" y="151672"/>
            <a:ext cx="1018929" cy="794004"/>
          </a:xfrm>
          <a:prstGeom prst="rect">
            <a:avLst/>
          </a:prstGeom>
        </p:spPr>
      </p:pic>
      <p:sp>
        <p:nvSpPr>
          <p:cNvPr id="37" name="Google Shape;298;p45"/>
          <p:cNvSpPr txBox="1">
            <a:spLocks/>
          </p:cNvSpPr>
          <p:nvPr/>
        </p:nvSpPr>
        <p:spPr>
          <a:xfrm>
            <a:off x="1275788" y="140145"/>
            <a:ext cx="9363212" cy="785400"/>
          </a:xfrm>
          <a:prstGeom prst="rect">
            <a:avLst/>
          </a:prstGeom>
          <a:noFill/>
          <a:ln>
            <a:noFill/>
          </a:ln>
        </p:spPr>
        <p:txBody>
          <a:bodyPr spcFirstLastPara="1" vert="horz" wrap="square" lIns="91425" tIns="45700" rIns="91425" bIns="457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Pts val="3200"/>
              <a:buFont typeface="Arial"/>
              <a:buNone/>
              <a:tabLst/>
              <a:defRPr/>
            </a:pPr>
            <a:endParaRPr kumimoji="0" lang="en-US" sz="3200" b="0" i="0" u="none" strike="noStrike" kern="1200" cap="none" spc="0" normalizeH="0" baseline="0" noProof="0" dirty="0">
              <a:ln>
                <a:noFill/>
              </a:ln>
              <a:solidFill>
                <a:prstClr val="white"/>
              </a:solidFill>
              <a:effectLst/>
              <a:uLnTx/>
              <a:uFillTx/>
              <a:latin typeface="Calibri"/>
              <a:ea typeface="Calibri"/>
              <a:cs typeface="Calibri"/>
              <a:sym typeface="Calibri"/>
            </a:endParaRPr>
          </a:p>
        </p:txBody>
      </p:sp>
      <p:sp>
        <p:nvSpPr>
          <p:cNvPr id="18" name="Google Shape;298;p45"/>
          <p:cNvSpPr txBox="1">
            <a:spLocks/>
          </p:cNvSpPr>
          <p:nvPr/>
        </p:nvSpPr>
        <p:spPr>
          <a:xfrm>
            <a:off x="1427091" y="140145"/>
            <a:ext cx="9363212" cy="785400"/>
          </a:xfrm>
          <a:prstGeom prst="rect">
            <a:avLst/>
          </a:prstGeom>
          <a:noFill/>
          <a:ln>
            <a:noFill/>
          </a:ln>
        </p:spPr>
        <p:txBody>
          <a:bodyPr spcFirstLastPara="1" vert="horz" wrap="square" lIns="91425" tIns="45700" rIns="91425" bIns="457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nSpc>
                <a:spcPct val="100000"/>
              </a:lnSpc>
              <a:spcBef>
                <a:spcPts val="0"/>
              </a:spcBef>
              <a:buClrTx/>
              <a:buSzPts val="3200"/>
            </a:pPr>
            <a:r>
              <a:rPr lang="en-US" sz="3200" noProof="0" dirty="0">
                <a:solidFill>
                  <a:prstClr val="white"/>
                </a:solidFill>
                <a:latin typeface="Calibri"/>
                <a:ea typeface="Calibri"/>
                <a:cs typeface="Calibri"/>
                <a:sym typeface="Calibri"/>
              </a:rPr>
              <a:t>How to Compute Hessian?</a:t>
            </a:r>
            <a:endParaRPr kumimoji="0" lang="en-US" sz="3200" b="0" i="0" u="none" strike="noStrike" kern="1200" cap="none" spc="0" normalizeH="0" baseline="0" noProof="0" dirty="0">
              <a:ln>
                <a:noFill/>
              </a:ln>
              <a:solidFill>
                <a:prstClr val="white"/>
              </a:solidFill>
              <a:effectLst/>
              <a:uLnTx/>
              <a:uFillTx/>
              <a:latin typeface="Calibri"/>
              <a:ea typeface="Calibri"/>
              <a:cs typeface="Calibri"/>
              <a:sym typeface="Calibri"/>
            </a:endParaRPr>
          </a:p>
        </p:txBody>
      </p:sp>
      <p:grpSp>
        <p:nvGrpSpPr>
          <p:cNvPr id="54" name="Group 53">
            <a:extLst>
              <a:ext uri="{FF2B5EF4-FFF2-40B4-BE49-F238E27FC236}">
                <a16:creationId xmlns:a16="http://schemas.microsoft.com/office/drawing/2014/main" id="{80FB6C3C-BB5C-B045-9047-436FD2F7A792}"/>
              </a:ext>
            </a:extLst>
          </p:cNvPr>
          <p:cNvGrpSpPr/>
          <p:nvPr/>
        </p:nvGrpSpPr>
        <p:grpSpPr>
          <a:xfrm>
            <a:off x="1130431" y="2517459"/>
            <a:ext cx="3824163" cy="1894957"/>
            <a:chOff x="1130431" y="2517459"/>
            <a:chExt cx="3824163" cy="1894957"/>
          </a:xfrm>
        </p:grpSpPr>
        <p:grpSp>
          <p:nvGrpSpPr>
            <p:cNvPr id="40" name="Group 39">
              <a:extLst>
                <a:ext uri="{FF2B5EF4-FFF2-40B4-BE49-F238E27FC236}">
                  <a16:creationId xmlns:a16="http://schemas.microsoft.com/office/drawing/2014/main" id="{A14409F9-9996-DD40-A389-02A8849A2363}"/>
                </a:ext>
              </a:extLst>
            </p:cNvPr>
            <p:cNvGrpSpPr/>
            <p:nvPr/>
          </p:nvGrpSpPr>
          <p:grpSpPr>
            <a:xfrm>
              <a:off x="2631263" y="2937228"/>
              <a:ext cx="1172470" cy="1172169"/>
              <a:chOff x="2479960" y="2229657"/>
              <a:chExt cx="1172470" cy="1172169"/>
            </a:xfrm>
          </p:grpSpPr>
          <p:sp>
            <p:nvSpPr>
              <p:cNvPr id="2" name="Oval 1">
                <a:extLst>
                  <a:ext uri="{FF2B5EF4-FFF2-40B4-BE49-F238E27FC236}">
                    <a16:creationId xmlns:a16="http://schemas.microsoft.com/office/drawing/2014/main" id="{1187DAB5-0171-EE43-8834-891991EB7519}"/>
                  </a:ext>
                </a:extLst>
              </p:cNvPr>
              <p:cNvSpPr>
                <a:spLocks noChangeAspect="1"/>
              </p:cNvSpPr>
              <p:nvPr/>
            </p:nvSpPr>
            <p:spPr>
              <a:xfrm>
                <a:off x="2479960" y="2229657"/>
                <a:ext cx="1172470" cy="117216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000" dirty="0"/>
              </a:p>
            </p:txBody>
          </p:sp>
          <p:pic>
            <p:nvPicPr>
              <p:cNvPr id="3" name="Picture 2">
                <a:extLst>
                  <a:ext uri="{FF2B5EF4-FFF2-40B4-BE49-F238E27FC236}">
                    <a16:creationId xmlns:a16="http://schemas.microsoft.com/office/drawing/2014/main" id="{0B54CE7A-38B9-FD4F-97BA-4DDFBA910238}"/>
                  </a:ext>
                </a:extLst>
              </p:cNvPr>
              <p:cNvPicPr>
                <a:picLocks noChangeAspect="1"/>
              </p:cNvPicPr>
              <p:nvPr/>
            </p:nvPicPr>
            <p:blipFill>
              <a:blip r:embed="rId5"/>
              <a:stretch>
                <a:fillRect/>
              </a:stretch>
            </p:blipFill>
            <p:spPr>
              <a:xfrm>
                <a:off x="2666927" y="2639509"/>
                <a:ext cx="819148" cy="303085"/>
              </a:xfrm>
              <a:prstGeom prst="rect">
                <a:avLst/>
              </a:prstGeom>
            </p:spPr>
          </p:pic>
        </p:grpSp>
        <p:cxnSp>
          <p:nvCxnSpPr>
            <p:cNvPr id="8" name="Straight Arrow Connector 7">
              <a:extLst>
                <a:ext uri="{FF2B5EF4-FFF2-40B4-BE49-F238E27FC236}">
                  <a16:creationId xmlns:a16="http://schemas.microsoft.com/office/drawing/2014/main" id="{B6ADE877-08D6-A54E-ABA4-E817F4CE45D3}"/>
                </a:ext>
              </a:extLst>
            </p:cNvPr>
            <p:cNvCxnSpPr>
              <a:cxnSpLocks/>
              <a:endCxn id="2" idx="1"/>
            </p:cNvCxnSpPr>
            <p:nvPr/>
          </p:nvCxnSpPr>
          <p:spPr>
            <a:xfrm>
              <a:off x="1474492" y="2672823"/>
              <a:ext cx="1328475" cy="436065"/>
            </a:xfrm>
            <a:prstGeom prst="straightConnector1">
              <a:avLst/>
            </a:prstGeom>
            <a:ln w="19050">
              <a:tailEnd type="triangle" w="lg" len="lg"/>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5B9E7A35-68D7-CC4C-857B-67A5B64E25E5}"/>
                </a:ext>
              </a:extLst>
            </p:cNvPr>
            <p:cNvCxnSpPr>
              <a:cxnSpLocks/>
              <a:endCxn id="2" idx="3"/>
            </p:cNvCxnSpPr>
            <p:nvPr/>
          </p:nvCxnSpPr>
          <p:spPr>
            <a:xfrm flipV="1">
              <a:off x="1493822" y="3937737"/>
              <a:ext cx="1309145" cy="326388"/>
            </a:xfrm>
            <a:prstGeom prst="straightConnector1">
              <a:avLst/>
            </a:prstGeom>
            <a:ln w="19050">
              <a:tailEnd type="triangle" w="lg" len="lg"/>
            </a:ln>
          </p:spPr>
          <p:style>
            <a:lnRef idx="1">
              <a:schemeClr val="dk1"/>
            </a:lnRef>
            <a:fillRef idx="0">
              <a:schemeClr val="dk1"/>
            </a:fillRef>
            <a:effectRef idx="0">
              <a:schemeClr val="dk1"/>
            </a:effectRef>
            <a:fontRef idx="minor">
              <a:schemeClr val="tx1"/>
            </a:fontRef>
          </p:style>
        </p:cxnSp>
        <p:pic>
          <p:nvPicPr>
            <p:cNvPr id="13" name="Picture 12">
              <a:extLst>
                <a:ext uri="{FF2B5EF4-FFF2-40B4-BE49-F238E27FC236}">
                  <a16:creationId xmlns:a16="http://schemas.microsoft.com/office/drawing/2014/main" id="{6BE86934-DEEE-4F44-9320-DF9C93EAF606}"/>
                </a:ext>
              </a:extLst>
            </p:cNvPr>
            <p:cNvPicPr>
              <a:picLocks noChangeAspect="1"/>
            </p:cNvPicPr>
            <p:nvPr/>
          </p:nvPicPr>
          <p:blipFill>
            <a:blip r:embed="rId6"/>
            <a:stretch>
              <a:fillRect/>
            </a:stretch>
          </p:blipFill>
          <p:spPr>
            <a:xfrm>
              <a:off x="1136390" y="2517459"/>
              <a:ext cx="155638" cy="139255"/>
            </a:xfrm>
            <a:prstGeom prst="rect">
              <a:avLst/>
            </a:prstGeom>
          </p:spPr>
        </p:pic>
        <p:pic>
          <p:nvPicPr>
            <p:cNvPr id="14" name="Picture 13">
              <a:extLst>
                <a:ext uri="{FF2B5EF4-FFF2-40B4-BE49-F238E27FC236}">
                  <a16:creationId xmlns:a16="http://schemas.microsoft.com/office/drawing/2014/main" id="{712F3FFE-5DA2-814F-B4B6-4017BA9C27C1}"/>
                </a:ext>
              </a:extLst>
            </p:cNvPr>
            <p:cNvPicPr>
              <a:picLocks noChangeAspect="1"/>
            </p:cNvPicPr>
            <p:nvPr/>
          </p:nvPicPr>
          <p:blipFill>
            <a:blip r:embed="rId7"/>
            <a:stretch>
              <a:fillRect/>
            </a:stretch>
          </p:blipFill>
          <p:spPr>
            <a:xfrm>
              <a:off x="1130431" y="4215821"/>
              <a:ext cx="147446" cy="196595"/>
            </a:xfrm>
            <a:prstGeom prst="rect">
              <a:avLst/>
            </a:prstGeom>
          </p:spPr>
        </p:pic>
        <p:cxnSp>
          <p:nvCxnSpPr>
            <p:cNvPr id="23" name="Straight Arrow Connector 22">
              <a:extLst>
                <a:ext uri="{FF2B5EF4-FFF2-40B4-BE49-F238E27FC236}">
                  <a16:creationId xmlns:a16="http://schemas.microsoft.com/office/drawing/2014/main" id="{FDEFCACA-E6B1-CE44-AA3F-D31854F4B23C}"/>
                </a:ext>
              </a:extLst>
            </p:cNvPr>
            <p:cNvCxnSpPr>
              <a:cxnSpLocks/>
              <a:stCxn id="2" idx="6"/>
            </p:cNvCxnSpPr>
            <p:nvPr/>
          </p:nvCxnSpPr>
          <p:spPr>
            <a:xfrm flipV="1">
              <a:off x="3803733" y="3523312"/>
              <a:ext cx="778056" cy="1"/>
            </a:xfrm>
            <a:prstGeom prst="straightConnector1">
              <a:avLst/>
            </a:prstGeom>
            <a:ln w="19050">
              <a:tailEnd type="triangle" w="lg" len="lg"/>
            </a:ln>
          </p:spPr>
          <p:style>
            <a:lnRef idx="1">
              <a:schemeClr val="dk1"/>
            </a:lnRef>
            <a:fillRef idx="0">
              <a:schemeClr val="dk1"/>
            </a:fillRef>
            <a:effectRef idx="0">
              <a:schemeClr val="dk1"/>
            </a:effectRef>
            <a:fontRef idx="minor">
              <a:schemeClr val="tx1"/>
            </a:fontRef>
          </p:style>
        </p:cxnSp>
        <p:pic>
          <p:nvPicPr>
            <p:cNvPr id="26" name="Picture 25">
              <a:extLst>
                <a:ext uri="{FF2B5EF4-FFF2-40B4-BE49-F238E27FC236}">
                  <a16:creationId xmlns:a16="http://schemas.microsoft.com/office/drawing/2014/main" id="{D87EA8F8-6FC1-A540-9DE9-4A141EF05091}"/>
                </a:ext>
              </a:extLst>
            </p:cNvPr>
            <p:cNvPicPr>
              <a:picLocks noChangeAspect="1"/>
            </p:cNvPicPr>
            <p:nvPr/>
          </p:nvPicPr>
          <p:blipFill>
            <a:blip r:embed="rId8"/>
            <a:stretch>
              <a:fillRect/>
            </a:stretch>
          </p:blipFill>
          <p:spPr>
            <a:xfrm>
              <a:off x="4815339" y="3432210"/>
              <a:ext cx="139255" cy="139255"/>
            </a:xfrm>
            <a:prstGeom prst="rect">
              <a:avLst/>
            </a:prstGeom>
          </p:spPr>
        </p:pic>
      </p:grpSp>
      <p:cxnSp>
        <p:nvCxnSpPr>
          <p:cNvPr id="31" name="Straight Arrow Connector 30">
            <a:extLst>
              <a:ext uri="{FF2B5EF4-FFF2-40B4-BE49-F238E27FC236}">
                <a16:creationId xmlns:a16="http://schemas.microsoft.com/office/drawing/2014/main" id="{607713EC-99C8-4E42-9F8F-7AAA8065E6C0}"/>
              </a:ext>
            </a:extLst>
          </p:cNvPr>
          <p:cNvCxnSpPr>
            <a:cxnSpLocks/>
            <a:endCxn id="30" idx="1"/>
          </p:cNvCxnSpPr>
          <p:nvPr/>
        </p:nvCxnSpPr>
        <p:spPr>
          <a:xfrm>
            <a:off x="7314103" y="2759714"/>
            <a:ext cx="1015211" cy="390589"/>
          </a:xfrm>
          <a:prstGeom prst="straightConnector1">
            <a:avLst/>
          </a:prstGeom>
          <a:ln w="19050">
            <a:solidFill>
              <a:srgbClr val="C00000"/>
            </a:solidFill>
            <a:headEnd type="triangle" w="lg" len="lg"/>
            <a:tailEnd type="none" w="lg" len="lg"/>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DCCE2EAA-807F-1C4C-90D9-FCFC8C63415A}"/>
              </a:ext>
            </a:extLst>
          </p:cNvPr>
          <p:cNvCxnSpPr>
            <a:cxnSpLocks/>
            <a:endCxn id="30" idx="3"/>
          </p:cNvCxnSpPr>
          <p:nvPr/>
        </p:nvCxnSpPr>
        <p:spPr>
          <a:xfrm flipV="1">
            <a:off x="7314103" y="3896320"/>
            <a:ext cx="1015211" cy="244476"/>
          </a:xfrm>
          <a:prstGeom prst="straightConnector1">
            <a:avLst/>
          </a:prstGeom>
          <a:ln w="19050">
            <a:solidFill>
              <a:srgbClr val="C00000"/>
            </a:solidFill>
            <a:headEnd type="triangle" w="lg" len="lg"/>
            <a:tailEnd type="none" w="lg" len="lg"/>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FE755A74-AAFC-5242-9A10-5A36A90CCA6D}"/>
              </a:ext>
            </a:extLst>
          </p:cNvPr>
          <p:cNvCxnSpPr>
            <a:cxnSpLocks/>
            <a:stCxn id="30" idx="6"/>
          </p:cNvCxnSpPr>
          <p:nvPr/>
        </p:nvCxnSpPr>
        <p:spPr>
          <a:xfrm>
            <a:off x="9234120" y="3523312"/>
            <a:ext cx="1091842" cy="0"/>
          </a:xfrm>
          <a:prstGeom prst="straightConnector1">
            <a:avLst/>
          </a:prstGeom>
          <a:ln w="19050">
            <a:solidFill>
              <a:srgbClr val="C00000"/>
            </a:solidFill>
            <a:headEnd type="triangle" w="lg" len="lg"/>
            <a:tailEnd type="none" w="lg" len="lg"/>
          </a:ln>
        </p:spPr>
        <p:style>
          <a:lnRef idx="1">
            <a:schemeClr val="dk1"/>
          </a:lnRef>
          <a:fillRef idx="0">
            <a:schemeClr val="dk1"/>
          </a:fillRef>
          <a:effectRef idx="0">
            <a:schemeClr val="dk1"/>
          </a:effectRef>
          <a:fontRef idx="minor">
            <a:schemeClr val="tx1"/>
          </a:fontRef>
        </p:style>
      </p:cxnSp>
      <p:pic>
        <p:nvPicPr>
          <p:cNvPr id="34" name="Picture 33">
            <a:extLst>
              <a:ext uri="{FF2B5EF4-FFF2-40B4-BE49-F238E27FC236}">
                <a16:creationId xmlns:a16="http://schemas.microsoft.com/office/drawing/2014/main" id="{0E0E9A9A-16DE-B34F-84D8-48C75646D4B5}"/>
              </a:ext>
            </a:extLst>
          </p:cNvPr>
          <p:cNvPicPr>
            <a:picLocks noChangeAspect="1"/>
          </p:cNvPicPr>
          <p:nvPr/>
        </p:nvPicPr>
        <p:blipFill>
          <a:blip r:embed="rId9"/>
          <a:stretch>
            <a:fillRect/>
          </a:stretch>
        </p:blipFill>
        <p:spPr>
          <a:xfrm>
            <a:off x="5737163" y="3798643"/>
            <a:ext cx="1400844" cy="604575"/>
          </a:xfrm>
          <a:prstGeom prst="rect">
            <a:avLst/>
          </a:prstGeom>
        </p:spPr>
      </p:pic>
      <p:pic>
        <p:nvPicPr>
          <p:cNvPr id="35" name="Picture 34">
            <a:extLst>
              <a:ext uri="{FF2B5EF4-FFF2-40B4-BE49-F238E27FC236}">
                <a16:creationId xmlns:a16="http://schemas.microsoft.com/office/drawing/2014/main" id="{E84BCCD5-18F7-E54B-A508-CFD7F48629D3}"/>
              </a:ext>
            </a:extLst>
          </p:cNvPr>
          <p:cNvPicPr>
            <a:picLocks noChangeAspect="1"/>
          </p:cNvPicPr>
          <p:nvPr/>
        </p:nvPicPr>
        <p:blipFill>
          <a:blip r:embed="rId10"/>
          <a:stretch>
            <a:fillRect/>
          </a:stretch>
        </p:blipFill>
        <p:spPr>
          <a:xfrm>
            <a:off x="5737163" y="2402043"/>
            <a:ext cx="1408217" cy="552965"/>
          </a:xfrm>
          <a:prstGeom prst="rect">
            <a:avLst/>
          </a:prstGeom>
        </p:spPr>
      </p:pic>
      <p:pic>
        <p:nvPicPr>
          <p:cNvPr id="36" name="Picture 35">
            <a:extLst>
              <a:ext uri="{FF2B5EF4-FFF2-40B4-BE49-F238E27FC236}">
                <a16:creationId xmlns:a16="http://schemas.microsoft.com/office/drawing/2014/main" id="{6447A059-0783-AA4A-89FC-804F3B84A4B1}"/>
              </a:ext>
            </a:extLst>
          </p:cNvPr>
          <p:cNvPicPr>
            <a:picLocks noChangeAspect="1"/>
          </p:cNvPicPr>
          <p:nvPr/>
        </p:nvPicPr>
        <p:blipFill>
          <a:blip r:embed="rId11"/>
          <a:stretch>
            <a:fillRect/>
          </a:stretch>
        </p:blipFill>
        <p:spPr>
          <a:xfrm>
            <a:off x="10465897" y="3222139"/>
            <a:ext cx="324406" cy="552965"/>
          </a:xfrm>
          <a:prstGeom prst="rect">
            <a:avLst/>
          </a:prstGeom>
        </p:spPr>
      </p:pic>
      <p:grpSp>
        <p:nvGrpSpPr>
          <p:cNvPr id="44" name="Group 43">
            <a:extLst>
              <a:ext uri="{FF2B5EF4-FFF2-40B4-BE49-F238E27FC236}">
                <a16:creationId xmlns:a16="http://schemas.microsoft.com/office/drawing/2014/main" id="{7736A3A7-F1F7-CF49-8B5F-AFDCE71398DE}"/>
              </a:ext>
            </a:extLst>
          </p:cNvPr>
          <p:cNvGrpSpPr/>
          <p:nvPr/>
        </p:nvGrpSpPr>
        <p:grpSpPr>
          <a:xfrm>
            <a:off x="8174074" y="2995798"/>
            <a:ext cx="1060046" cy="1055027"/>
            <a:chOff x="7685314" y="2694459"/>
            <a:chExt cx="1060046" cy="1055027"/>
          </a:xfrm>
        </p:grpSpPr>
        <p:sp>
          <p:nvSpPr>
            <p:cNvPr id="30" name="Oval 29">
              <a:extLst>
                <a:ext uri="{FF2B5EF4-FFF2-40B4-BE49-F238E27FC236}">
                  <a16:creationId xmlns:a16="http://schemas.microsoft.com/office/drawing/2014/main" id="{418E2964-510D-DC4D-857C-8C7B36259D83}"/>
                </a:ext>
              </a:extLst>
            </p:cNvPr>
            <p:cNvSpPr>
              <a:spLocks noChangeAspect="1"/>
            </p:cNvSpPr>
            <p:nvPr/>
          </p:nvSpPr>
          <p:spPr>
            <a:xfrm>
              <a:off x="7685314" y="2694459"/>
              <a:ext cx="1060046" cy="1055027"/>
            </a:xfrm>
            <a:prstGeom prst="ellipse">
              <a:avLst/>
            </a:prstGeom>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000" dirty="0"/>
            </a:p>
          </p:txBody>
        </p:sp>
        <p:pic>
          <p:nvPicPr>
            <p:cNvPr id="38" name="Picture 37">
              <a:extLst>
                <a:ext uri="{FF2B5EF4-FFF2-40B4-BE49-F238E27FC236}">
                  <a16:creationId xmlns:a16="http://schemas.microsoft.com/office/drawing/2014/main" id="{B31208DB-7A63-A644-A2FA-722CF905DCA2}"/>
                </a:ext>
              </a:extLst>
            </p:cNvPr>
            <p:cNvPicPr>
              <a:picLocks noChangeAspect="1"/>
            </p:cNvPicPr>
            <p:nvPr/>
          </p:nvPicPr>
          <p:blipFill>
            <a:blip r:embed="rId12"/>
            <a:stretch>
              <a:fillRect/>
            </a:stretch>
          </p:blipFill>
          <p:spPr>
            <a:xfrm>
              <a:off x="8106076" y="3096229"/>
              <a:ext cx="236995" cy="250678"/>
            </a:xfrm>
            <a:prstGeom prst="rect">
              <a:avLst/>
            </a:prstGeom>
          </p:spPr>
        </p:pic>
      </p:grpSp>
      <p:sp>
        <p:nvSpPr>
          <p:cNvPr id="48" name="TextBox 47">
            <a:extLst>
              <a:ext uri="{FF2B5EF4-FFF2-40B4-BE49-F238E27FC236}">
                <a16:creationId xmlns:a16="http://schemas.microsoft.com/office/drawing/2014/main" id="{7FC81FB0-7811-6A4F-A511-C4C49109D511}"/>
              </a:ext>
            </a:extLst>
          </p:cNvPr>
          <p:cNvSpPr txBox="1"/>
          <p:nvPr/>
        </p:nvSpPr>
        <p:spPr>
          <a:xfrm>
            <a:off x="816429" y="1338943"/>
            <a:ext cx="3537857" cy="461665"/>
          </a:xfrm>
          <a:prstGeom prst="rect">
            <a:avLst/>
          </a:prstGeom>
          <a:noFill/>
        </p:spPr>
        <p:txBody>
          <a:bodyPr wrap="square" rtlCol="0">
            <a:spAutoFit/>
          </a:bodyPr>
          <a:lstStyle/>
          <a:p>
            <a:pPr algn="ctr"/>
            <a:r>
              <a:rPr lang="en-US" sz="2400" dirty="0"/>
              <a:t>Forward Pass</a:t>
            </a:r>
          </a:p>
        </p:txBody>
      </p:sp>
      <p:sp>
        <p:nvSpPr>
          <p:cNvPr id="50" name="TextBox 49">
            <a:extLst>
              <a:ext uri="{FF2B5EF4-FFF2-40B4-BE49-F238E27FC236}">
                <a16:creationId xmlns:a16="http://schemas.microsoft.com/office/drawing/2014/main" id="{B6F5AC43-0489-E24F-AF4D-AA2E16B2849E}"/>
              </a:ext>
            </a:extLst>
          </p:cNvPr>
          <p:cNvSpPr txBox="1"/>
          <p:nvPr/>
        </p:nvSpPr>
        <p:spPr>
          <a:xfrm>
            <a:off x="6324600" y="1338943"/>
            <a:ext cx="3537857" cy="461665"/>
          </a:xfrm>
          <a:prstGeom prst="rect">
            <a:avLst/>
          </a:prstGeom>
          <a:noFill/>
        </p:spPr>
        <p:txBody>
          <a:bodyPr wrap="square" rtlCol="0">
            <a:spAutoFit/>
          </a:bodyPr>
          <a:lstStyle/>
          <a:p>
            <a:pPr algn="ctr"/>
            <a:r>
              <a:rPr lang="en-US" sz="2400" dirty="0"/>
              <a:t>Backward Pass</a:t>
            </a:r>
          </a:p>
        </p:txBody>
      </p:sp>
      <p:cxnSp>
        <p:nvCxnSpPr>
          <p:cNvPr id="51" name="Straight Connector 50">
            <a:extLst>
              <a:ext uri="{FF2B5EF4-FFF2-40B4-BE49-F238E27FC236}">
                <a16:creationId xmlns:a16="http://schemas.microsoft.com/office/drawing/2014/main" id="{9DDF3367-C173-3B47-8559-047C409C0C47}"/>
              </a:ext>
            </a:extLst>
          </p:cNvPr>
          <p:cNvCxnSpPr/>
          <p:nvPr/>
        </p:nvCxnSpPr>
        <p:spPr>
          <a:xfrm>
            <a:off x="5355771" y="1800608"/>
            <a:ext cx="0" cy="3337449"/>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65714347"/>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9756</TotalTime>
  <Words>3210</Words>
  <Application>Microsoft Macintosh PowerPoint</Application>
  <PresentationFormat>Widescreen</PresentationFormat>
  <Paragraphs>300</Paragraphs>
  <Slides>34</Slides>
  <Notes>34</Notes>
  <HiddenSlides>0</HiddenSlides>
  <MMClips>2</MMClips>
  <ScaleCrop>false</ScaleCrop>
  <HeadingPairs>
    <vt:vector size="8" baseType="variant">
      <vt:variant>
        <vt:lpstr>Fonts Used</vt:lpstr>
      </vt:variant>
      <vt:variant>
        <vt:i4>4</vt:i4>
      </vt:variant>
      <vt:variant>
        <vt:lpstr>Theme</vt:lpstr>
      </vt:variant>
      <vt:variant>
        <vt:i4>3</vt:i4>
      </vt:variant>
      <vt:variant>
        <vt:lpstr>Embedded OLE Servers</vt:lpstr>
      </vt:variant>
      <vt:variant>
        <vt:i4>1</vt:i4>
      </vt:variant>
      <vt:variant>
        <vt:lpstr>Slide Titles</vt:lpstr>
      </vt:variant>
      <vt:variant>
        <vt:i4>34</vt:i4>
      </vt:variant>
    </vt:vector>
  </HeadingPairs>
  <TitlesOfParts>
    <vt:vector size="42" baseType="lpstr">
      <vt:lpstr>Arial</vt:lpstr>
      <vt:lpstr>Calibri</vt:lpstr>
      <vt:lpstr>Calibri Light</vt:lpstr>
      <vt:lpstr>Courier New</vt:lpstr>
      <vt:lpstr>Office Theme</vt:lpstr>
      <vt:lpstr>1_Office Theme</vt:lpstr>
      <vt:lpstr>3_Office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Quantization?</vt:lpstr>
      <vt:lpstr>Why Quantization for NLP?</vt:lpstr>
      <vt:lpstr>Quantization Dark 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沈 晟</cp:lastModifiedBy>
  <cp:revision>370</cp:revision>
  <cp:lastPrinted>2019-04-09T00:36:25Z</cp:lastPrinted>
  <dcterms:modified xsi:type="dcterms:W3CDTF">2020-06-28T03:22:18Z</dcterms:modified>
</cp:coreProperties>
</file>